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notesMasterIdLst>
    <p:notesMasterId r:id="rId40"/>
  </p:notesMasterIdLst>
  <p:sldIdLst>
    <p:sldId id="271" r:id="rId5"/>
    <p:sldId id="288" r:id="rId6"/>
    <p:sldId id="289" r:id="rId7"/>
    <p:sldId id="290" r:id="rId8"/>
    <p:sldId id="294" r:id="rId9"/>
    <p:sldId id="295" r:id="rId10"/>
    <p:sldId id="293" r:id="rId11"/>
    <p:sldId id="304" r:id="rId12"/>
    <p:sldId id="300" r:id="rId13"/>
    <p:sldId id="306" r:id="rId14"/>
    <p:sldId id="301" r:id="rId15"/>
    <p:sldId id="302" r:id="rId16"/>
    <p:sldId id="308" r:id="rId17"/>
    <p:sldId id="309" r:id="rId18"/>
    <p:sldId id="310" r:id="rId19"/>
    <p:sldId id="311" r:id="rId20"/>
    <p:sldId id="305" r:id="rId21"/>
    <p:sldId id="312" r:id="rId22"/>
    <p:sldId id="313" r:id="rId23"/>
    <p:sldId id="315" r:id="rId24"/>
    <p:sldId id="314" r:id="rId25"/>
    <p:sldId id="316" r:id="rId26"/>
    <p:sldId id="319" r:id="rId27"/>
    <p:sldId id="317" r:id="rId28"/>
    <p:sldId id="318" r:id="rId29"/>
    <p:sldId id="320" r:id="rId30"/>
    <p:sldId id="321" r:id="rId31"/>
    <p:sldId id="322" r:id="rId32"/>
    <p:sldId id="323" r:id="rId33"/>
    <p:sldId id="324" r:id="rId34"/>
    <p:sldId id="325" r:id="rId35"/>
    <p:sldId id="327" r:id="rId36"/>
    <p:sldId id="328" r:id="rId37"/>
    <p:sldId id="326" r:id="rId38"/>
    <p:sldId id="278" r:id="rId39"/>
  </p:sldIdLst>
  <p:sldSz cx="12192000" cy="6858000"/>
  <p:notesSz cx="6858000" cy="9144000"/>
  <p:embeddedFontLst>
    <p:embeddedFont>
      <p:font typeface="D2Coding" panose="020B0609020101020101" pitchFamily="49" charset="-127"/>
      <p:regular r:id="rId41"/>
      <p:bold r:id="rId42"/>
    </p:embeddedFont>
    <p:embeddedFont>
      <p:font typeface="나눔스퀘어 네오 Bold" panose="00000800000000000000" pitchFamily="2" charset="-127"/>
      <p:bold r:id="rId43"/>
    </p:embeddedFont>
    <p:embeddedFont>
      <p:font typeface="나눔스퀘어 네오 Regular" panose="00000500000000000000" pitchFamily="2" charset="-127"/>
      <p:regular r:id="rId4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292"/>
    <a:srgbClr val="FFE575"/>
    <a:srgbClr val="69258A"/>
    <a:srgbClr val="FFCC00"/>
    <a:srgbClr val="FF5050"/>
    <a:srgbClr val="5E217D"/>
    <a:srgbClr val="FF4409"/>
    <a:srgbClr val="FFFFFF"/>
    <a:srgbClr val="ECDBF5"/>
    <a:srgbClr val="0040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643" autoAdjust="0"/>
    <p:restoredTop sz="94628" autoAdjust="0"/>
  </p:normalViewPr>
  <p:slideViewPr>
    <p:cSldViewPr snapToGrid="0" showGuides="1">
      <p:cViewPr varScale="1">
        <p:scale>
          <a:sx n="132" d="100"/>
          <a:sy n="132" d="100"/>
        </p:scale>
        <p:origin x="144" y="4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118" d="100"/>
          <a:sy n="118" d="100"/>
        </p:scale>
        <p:origin x="3780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font" Target="fonts/font2.fntdata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font" Target="fonts/font3.fntdata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font" Target="fonts/font1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23.jpeg>
</file>

<file path=ppt/media/image24.jpe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jpe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61.png>
</file>

<file path=ppt/media/image62.png>
</file>

<file path=ppt/media/image63.png>
</file>

<file path=ppt/media/image64.png>
</file>

<file path=ppt/media/image65.png>
</file>

<file path=ppt/media/image66.png>
</file>

<file path=ppt/media/image67.png>
</file>

<file path=ppt/media/image68.png>
</file>

<file path=ppt/media/image69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CB4F6AC8-FFF4-4699-96A4-0DD4A72686D3}" type="datetimeFigureOut">
              <a:rPr lang="ko-KR" altLang="en-US" smtClean="0"/>
              <a:pPr/>
              <a:t>2023-11-22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나눔스퀘어 네오 Regular" panose="00000500000000000000" pitchFamily="2" charset="-127"/>
                <a:ea typeface="나눔스퀘어 네오 Regular" panose="00000500000000000000" pitchFamily="2" charset="-127"/>
              </a:defRPr>
            </a:lvl1pPr>
          </a:lstStyle>
          <a:p>
            <a:fld id="{0D045498-4E38-4CA4-927E-F113D92A0536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089314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나눔스퀘어 네오 Regular" panose="00000500000000000000" pitchFamily="2" charset="-127"/>
        <a:ea typeface="나눔스퀘어 네오 Regular" panose="00000500000000000000" pitchFamily="2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045498-4E38-4CA4-927E-F113D92A0536}" type="slidenum">
              <a:rPr lang="ko-KR" altLang="en-US" smtClean="0"/>
              <a:pPr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83586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. 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35D64D6-4749-53D1-FDBC-87B9B79C9662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FFE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6" name="제목 1">
            <a:extLst>
              <a:ext uri="{FF2B5EF4-FFF2-40B4-BE49-F238E27FC236}">
                <a16:creationId xmlns:a16="http://schemas.microsoft.com/office/drawing/2014/main" id="{C8F59400-3B56-E5BB-448A-614A50DAD8EC}"/>
              </a:ext>
            </a:extLst>
          </p:cNvPr>
          <p:cNvSpPr txBox="1">
            <a:spLocks/>
          </p:cNvSpPr>
          <p:nvPr userDrawn="1"/>
        </p:nvSpPr>
        <p:spPr>
          <a:xfrm>
            <a:off x="7044337" y="6342129"/>
            <a:ext cx="4461307" cy="31860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1400" dirty="0">
                <a:latin typeface="+mn-ea"/>
                <a:ea typeface="+mn-ea"/>
              </a:rPr>
              <a:t>AI &amp; Bigdata Lab</a:t>
            </a:r>
            <a:endParaRPr lang="ko-KR" altLang="en-US" sz="1400" dirty="0">
              <a:latin typeface="+mn-ea"/>
              <a:ea typeface="+mn-ea"/>
            </a:endParaRPr>
          </a:p>
        </p:txBody>
      </p:sp>
      <p:pic>
        <p:nvPicPr>
          <p:cNvPr id="3" name="그림 2" descr="텍스트, 신문, 스크린샷이(가) 표시된 사진&#10;&#10;자동 생성된 설명">
            <a:extLst>
              <a:ext uri="{FF2B5EF4-FFF2-40B4-BE49-F238E27FC236}">
                <a16:creationId xmlns:a16="http://schemas.microsoft.com/office/drawing/2014/main" id="{F58CD099-BAA1-9699-26A4-C2467FD45B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43" r="3923"/>
          <a:stretch/>
        </p:blipFill>
        <p:spPr>
          <a:xfrm rot="5400000">
            <a:off x="-381001" y="513835"/>
            <a:ext cx="6858001" cy="5830334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7455973F-6E57-325D-4E08-6CF9DE0467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7512" t="42857" r="7136" b="21645"/>
          <a:stretch/>
        </p:blipFill>
        <p:spPr>
          <a:xfrm>
            <a:off x="7723270" y="607938"/>
            <a:ext cx="3103440" cy="312091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CA96812-036D-A43C-07DD-0D1881194D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8889" b="87556" l="30000" r="69875">
                        <a14:foregroundMark x1="49375" y1="12222" x2="49375" y2="12222"/>
                        <a14:foregroundMark x1="50000" y1="8889" x2="50000" y2="8889"/>
                        <a14:foregroundMark x1="54625" y1="16889" x2="54625" y2="16889"/>
                        <a14:foregroundMark x1="30500" y1="68000" x2="30500" y2="68000"/>
                        <a14:foregroundMark x1="36875" y1="72444" x2="36875" y2="72444"/>
                        <a14:foregroundMark x1="37875" y1="87556" x2="37875" y2="87556"/>
                        <a14:foregroundMark x1="32750" y1="68444" x2="32750" y2="68444"/>
                        <a14:foregroundMark x1="30000" y1="67778" x2="30000" y2="67778"/>
                        <a14:foregroundMark x1="30125" y1="70000" x2="30125" y2="70000"/>
                        <a14:foregroundMark x1="30125" y1="72444" x2="30125" y2="72444"/>
                        <a14:foregroundMark x1="44625" y1="68000" x2="44625" y2="68000"/>
                        <a14:foregroundMark x1="50750" y1="72222" x2="50750" y2="72222"/>
                        <a14:foregroundMark x1="55875" y1="72444" x2="55875" y2="72444"/>
                        <a14:foregroundMark x1="63000" y1="72444" x2="63000" y2="72444"/>
                        <a14:foregroundMark x1="66375" y1="70444" x2="66375" y2="70444"/>
                        <a14:foregroundMark x1="68000" y1="72667" x2="68000" y2="72667"/>
                        <a14:foregroundMark x1="69875" y1="72667" x2="69875" y2="72667"/>
                        <a14:foregroundMark x1="56250" y1="73556" x2="56250" y2="73556"/>
                        <a14:foregroundMark x1="56125" y1="73556" x2="56125" y2="73556"/>
                        <a14:foregroundMark x1="56500" y1="73556" x2="56125" y2="73556"/>
                        <a14:foregroundMark x1="56500" y1="73778" x2="56500" y2="73778"/>
                        <a14:foregroundMark x1="56375" y1="73778" x2="56375" y2="73778"/>
                        <a14:foregroundMark x1="56375" y1="73778" x2="56375" y2="73778"/>
                        <a14:foregroundMark x1="56000" y1="73778" x2="56000" y2="73778"/>
                        <a14:foregroundMark x1="32750" y1="68444" x2="32750" y2="68444"/>
                        <a14:foregroundMark x1="32375" y1="68444" x2="30125" y2="68444"/>
                        <a14:foregroundMark x1="30125" y1="68444" x2="30250" y2="81111"/>
                        <a14:foregroundMark x1="30250" y1="81111" x2="30125" y2="82000"/>
                        <a14:foregroundMark x1="56375" y1="73778" x2="56375" y2="73778"/>
                        <a14:foregroundMark x1="56625" y1="73556" x2="56625" y2="73556"/>
                        <a14:foregroundMark x1="56375" y1="73778" x2="56375" y2="73778"/>
                        <a14:foregroundMark x1="56125" y1="74000" x2="56125" y2="74000"/>
                        <a14:foregroundMark x1="56625" y1="73556" x2="56375" y2="74000"/>
                        <a14:foregroundMark x1="56625" y1="73556" x2="56125" y2="74444"/>
                      </a14:backgroundRemoval>
                    </a14:imgEffect>
                  </a14:imgLayer>
                </a14:imgProps>
              </a:ext>
            </a:extLst>
          </a:blip>
          <a:srcRect l="28645" t="6017" r="27532" b="8234"/>
          <a:stretch/>
        </p:blipFill>
        <p:spPr>
          <a:xfrm>
            <a:off x="884340" y="1239636"/>
            <a:ext cx="708911" cy="78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5673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. 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21C66B1-ABFD-96F2-C988-AB03CF84D8A4}"/>
              </a:ext>
            </a:extLst>
          </p:cNvPr>
          <p:cNvSpPr/>
          <p:nvPr userDrawn="1"/>
        </p:nvSpPr>
        <p:spPr>
          <a:xfrm>
            <a:off x="0" y="0"/>
            <a:ext cx="12192000" cy="787585"/>
          </a:xfrm>
          <a:prstGeom prst="rect">
            <a:avLst/>
          </a:prstGeom>
          <a:solidFill>
            <a:srgbClr val="FFE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4E5056A-8997-E84E-ED8B-568DDC4D111B}"/>
              </a:ext>
            </a:extLst>
          </p:cNvPr>
          <p:cNvSpPr/>
          <p:nvPr userDrawn="1"/>
        </p:nvSpPr>
        <p:spPr>
          <a:xfrm>
            <a:off x="0" y="6492875"/>
            <a:ext cx="12192000" cy="365368"/>
          </a:xfrm>
          <a:prstGeom prst="rect">
            <a:avLst/>
          </a:prstGeom>
          <a:solidFill>
            <a:srgbClr val="FFE2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슬라이드 번호 개체 틀 8">
            <a:extLst>
              <a:ext uri="{FF2B5EF4-FFF2-40B4-BE49-F238E27FC236}">
                <a16:creationId xmlns:a16="http://schemas.microsoft.com/office/drawing/2014/main" id="{D4FCE129-2F32-A55F-3836-7A95272D09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53217" y="6492875"/>
            <a:ext cx="2743200" cy="365125"/>
          </a:xfrm>
        </p:spPr>
        <p:txBody>
          <a:bodyPr/>
          <a:lstStyle>
            <a:lvl1pPr>
              <a:defRPr sz="160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defRPr>
            </a:lvl1pPr>
          </a:lstStyle>
          <a:p>
            <a:fld id="{785FB9D8-AD8A-433C-85A4-344A7D45903D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/ 35</a:t>
            </a:r>
            <a:endParaRPr lang="ko-KR" altLang="en-US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0C90466-6629-F44A-0220-002DDD06EF2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889" b="87556" l="30000" r="69875">
                        <a14:foregroundMark x1="49375" y1="12222" x2="49375" y2="12222"/>
                        <a14:foregroundMark x1="50000" y1="8889" x2="50000" y2="8889"/>
                        <a14:foregroundMark x1="54625" y1="16889" x2="54625" y2="16889"/>
                        <a14:foregroundMark x1="30500" y1="68000" x2="30500" y2="68000"/>
                        <a14:foregroundMark x1="36875" y1="72444" x2="36875" y2="72444"/>
                        <a14:foregroundMark x1="37875" y1="87556" x2="37875" y2="87556"/>
                        <a14:foregroundMark x1="32750" y1="68444" x2="32750" y2="68444"/>
                        <a14:foregroundMark x1="30000" y1="67778" x2="30000" y2="67778"/>
                        <a14:foregroundMark x1="30125" y1="70000" x2="30125" y2="70000"/>
                        <a14:foregroundMark x1="30125" y1="72444" x2="30125" y2="72444"/>
                        <a14:foregroundMark x1="44625" y1="68000" x2="44625" y2="68000"/>
                        <a14:foregroundMark x1="50750" y1="72222" x2="50750" y2="72222"/>
                        <a14:foregroundMark x1="55875" y1="72444" x2="55875" y2="72444"/>
                        <a14:foregroundMark x1="63000" y1="72444" x2="63000" y2="72444"/>
                        <a14:foregroundMark x1="66375" y1="70444" x2="66375" y2="70444"/>
                        <a14:foregroundMark x1="68000" y1="72667" x2="68000" y2="72667"/>
                        <a14:foregroundMark x1="69875" y1="72667" x2="69875" y2="72667"/>
                        <a14:foregroundMark x1="56250" y1="73556" x2="56250" y2="73556"/>
                        <a14:foregroundMark x1="56125" y1="73556" x2="56125" y2="73556"/>
                        <a14:foregroundMark x1="56500" y1="73556" x2="56125" y2="73556"/>
                        <a14:foregroundMark x1="56500" y1="73778" x2="56500" y2="73778"/>
                        <a14:foregroundMark x1="56375" y1="73778" x2="56375" y2="73778"/>
                        <a14:foregroundMark x1="56375" y1="73778" x2="56375" y2="73778"/>
                        <a14:foregroundMark x1="56000" y1="73778" x2="56000" y2="73778"/>
                        <a14:foregroundMark x1="32750" y1="68444" x2="32750" y2="68444"/>
                        <a14:foregroundMark x1="32375" y1="68444" x2="30125" y2="68444"/>
                        <a14:foregroundMark x1="30125" y1="68444" x2="30250" y2="81111"/>
                        <a14:foregroundMark x1="30250" y1="81111" x2="30125" y2="82000"/>
                        <a14:foregroundMark x1="56375" y1="73778" x2="56375" y2="73778"/>
                        <a14:foregroundMark x1="56625" y1="73556" x2="56625" y2="73556"/>
                        <a14:foregroundMark x1="56375" y1="73778" x2="56375" y2="73778"/>
                        <a14:foregroundMark x1="56125" y1="74000" x2="56125" y2="74000"/>
                        <a14:foregroundMark x1="56625" y1="73556" x2="56375" y2="74000"/>
                        <a14:foregroundMark x1="56625" y1="73556" x2="56125" y2="74444"/>
                      </a14:backgroundRemoval>
                    </a14:imgEffect>
                  </a14:imgLayer>
                </a14:imgProps>
              </a:ext>
            </a:extLst>
          </a:blip>
          <a:srcRect l="28645" t="6017" r="27532" b="8234"/>
          <a:stretch/>
        </p:blipFill>
        <p:spPr>
          <a:xfrm>
            <a:off x="11382126" y="102725"/>
            <a:ext cx="528897" cy="582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1001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EF432DD-2BD5-42A6-8B1F-94044215CA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F3646C-00B2-4F72-9F03-28A39E8D9D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246F5C-03D3-40EA-B743-BF0939B19B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966C7A-B55A-4A25-A9FE-4C3D254D16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6F5D5C-1738-4696-8769-E2A1903D6B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85FB9D8-AD8A-433C-85A4-344A7D45903D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663990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0" r:id="rId2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7" Type="http://schemas.openxmlformats.org/officeDocument/2006/relationships/image" Target="../media/image27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0.png"/><Relationship Id="rId4" Type="http://schemas.openxmlformats.org/officeDocument/2006/relationships/image" Target="../media/image3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3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4.png"/><Relationship Id="rId4" Type="http://schemas.openxmlformats.org/officeDocument/2006/relationships/image" Target="../media/image53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image" Target="../media/image5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png"/><Relationship Id="rId2" Type="http://schemas.openxmlformats.org/officeDocument/2006/relationships/image" Target="../media/image61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4.png"/><Relationship Id="rId2" Type="http://schemas.openxmlformats.org/officeDocument/2006/relationships/image" Target="../media/image63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6.png"/><Relationship Id="rId2" Type="http://schemas.openxmlformats.org/officeDocument/2006/relationships/image" Target="../media/image6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8.png"/><Relationship Id="rId2" Type="http://schemas.openxmlformats.org/officeDocument/2006/relationships/image" Target="../media/image6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6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340E33F-9EBD-DCF2-23C9-FF72C5A3C393}"/>
              </a:ext>
            </a:extLst>
          </p:cNvPr>
          <p:cNvSpPr txBox="1">
            <a:spLocks/>
          </p:cNvSpPr>
          <p:nvPr/>
        </p:nvSpPr>
        <p:spPr>
          <a:xfrm>
            <a:off x="2015979" y="1280252"/>
            <a:ext cx="2622406" cy="689573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800" dirty="0">
                <a:latin typeface="+mj-ea"/>
              </a:rPr>
              <a:t>CHAPTER 3</a:t>
            </a:r>
            <a:endParaRPr lang="ko-KR" altLang="en-US" sz="2800" dirty="0">
              <a:latin typeface="+mj-ea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7B0585-3630-0809-D195-B8BAEFECE1C3}"/>
              </a:ext>
            </a:extLst>
          </p:cNvPr>
          <p:cNvSpPr txBox="1">
            <a:spLocks/>
          </p:cNvSpPr>
          <p:nvPr/>
        </p:nvSpPr>
        <p:spPr>
          <a:xfrm>
            <a:off x="560455" y="3549160"/>
            <a:ext cx="4294887" cy="1708160"/>
          </a:xfrm>
          <a:prstGeom prst="rect">
            <a:avLst/>
          </a:prstGeom>
        </p:spPr>
        <p:txBody>
          <a:bodyPr wrap="square">
            <a:sp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en-US" altLang="ko-KR" sz="2000" dirty="0">
                <a:latin typeface="+mn-ea"/>
              </a:rPr>
              <a:t>K-</a:t>
            </a:r>
            <a:r>
              <a:rPr lang="ko-KR" altLang="en-US" sz="2000" dirty="0">
                <a:latin typeface="+mn-ea"/>
              </a:rPr>
              <a:t>최근접 이웃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 dirty="0">
                <a:latin typeface="+mn-ea"/>
              </a:rPr>
              <a:t>서포트 벡터 머신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 dirty="0">
                <a:latin typeface="+mn-ea"/>
              </a:rPr>
              <a:t>결정 트리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00000"/>
              </a:lnSpc>
              <a:buFont typeface="Arial" panose="020B0604020202020204" pitchFamily="34" charset="0"/>
              <a:buAutoNum type="arabicPeriod"/>
            </a:pPr>
            <a:r>
              <a:rPr lang="ko-KR" altLang="en-US" sz="2000" dirty="0">
                <a:latin typeface="+mn-ea"/>
              </a:rPr>
              <a:t>로지스틱 회귀와 선형 회귀</a:t>
            </a:r>
            <a:endParaRPr lang="en-US" altLang="ko-KR" sz="2000" dirty="0">
              <a:latin typeface="+mn-ea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D8343C9-E3F4-66AC-5EAA-54B3CF20E767}"/>
              </a:ext>
            </a:extLst>
          </p:cNvPr>
          <p:cNvSpPr txBox="1">
            <a:spLocks/>
          </p:cNvSpPr>
          <p:nvPr/>
        </p:nvSpPr>
        <p:spPr>
          <a:xfrm>
            <a:off x="1396297" y="2414706"/>
            <a:ext cx="3861770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ko-KR" altLang="en-US" sz="2800" dirty="0">
                <a:latin typeface="+mj-ea"/>
              </a:rPr>
              <a:t>머신 러닝 핵심 알고리즘</a:t>
            </a:r>
            <a:endParaRPr lang="en-US" altLang="ko-KR" sz="2800" dirty="0">
              <a:latin typeface="+mj-ea"/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80AEC2F4-95A9-3E2A-6617-4670D9C2B737}"/>
              </a:ext>
            </a:extLst>
          </p:cNvPr>
          <p:cNvSpPr txBox="1">
            <a:spLocks/>
          </p:cNvSpPr>
          <p:nvPr/>
        </p:nvSpPr>
        <p:spPr>
          <a:xfrm>
            <a:off x="7730693" y="5057265"/>
            <a:ext cx="3088596" cy="6895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sz="4000" spc="600" dirty="0">
                <a:latin typeface="+mj-ea"/>
              </a:rPr>
              <a:t>이훈제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56A2FFC8-10C5-DEAD-351F-C8BD9F52A809}"/>
              </a:ext>
            </a:extLst>
          </p:cNvPr>
          <p:cNvSpPr txBox="1">
            <a:spLocks/>
          </p:cNvSpPr>
          <p:nvPr/>
        </p:nvSpPr>
        <p:spPr>
          <a:xfrm>
            <a:off x="7975005" y="4328762"/>
            <a:ext cx="2599972" cy="4364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latin typeface="+mn-ea"/>
                <a:ea typeface="+mn-ea"/>
              </a:rPr>
              <a:t>23. 11. 22. </a:t>
            </a:r>
            <a:r>
              <a:rPr lang="ko-KR" altLang="en-US" sz="2000" dirty="0">
                <a:latin typeface="+mn-ea"/>
                <a:ea typeface="+mn-ea"/>
              </a:rPr>
              <a:t>수</a:t>
            </a:r>
            <a:r>
              <a:rPr lang="en-US" altLang="ko-KR" sz="2000" dirty="0">
                <a:latin typeface="+mn-ea"/>
                <a:ea typeface="+mn-ea"/>
              </a:rPr>
              <a:t>.</a:t>
            </a:r>
            <a:endParaRPr lang="ko-KR" altLang="en-US" sz="200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7696031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36154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서포트 벡터 머신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서포트 벡터 머신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5081840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최적의 절정경계는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마진을 최대로 해야함</a:t>
            </a:r>
            <a:endParaRPr lang="en-US" altLang="ko-KR" sz="1600" dirty="0">
              <a:solidFill>
                <a:schemeClr val="accent4">
                  <a:lumMod val="75000"/>
                </a:schemeClr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경계선상에 있는 데이터들을 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서포트 벡터</a:t>
            </a:r>
            <a:r>
              <a:rPr lang="en-US" altLang="ko-KR" sz="1600" baseline="30000" dirty="0">
                <a:highlight>
                  <a:srgbClr val="FFFF00"/>
                </a:highlight>
                <a:latin typeface="+mn-ea"/>
              </a:rPr>
              <a:t>Support Vector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3FC7170-2BF1-01E8-08C6-F02C825B33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0"/>
          <a:stretch/>
        </p:blipFill>
        <p:spPr>
          <a:xfrm>
            <a:off x="492380" y="2709253"/>
            <a:ext cx="4600982" cy="300223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7C1FE4B-AF92-1497-DD08-07F7B567E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5578" y="2939716"/>
            <a:ext cx="6086760" cy="2771774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F092BC4-9A17-B245-239C-B5FD99D0B8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10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09390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29902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라이브러리 호출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서포트 벡터 머신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6686462" cy="7954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TF_CPP_MIN_LOG_LEVEL </a:t>
            </a:r>
            <a:r>
              <a:rPr lang="ko-KR" altLang="en-US" sz="1600" dirty="0">
                <a:latin typeface="+mn-ea"/>
              </a:rPr>
              <a:t>환경변수는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불필요한 로그 메시지를 억제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'3'</a:t>
            </a:r>
            <a:r>
              <a:rPr lang="ko-KR" altLang="en-US" sz="1600" dirty="0">
                <a:latin typeface="+mn-ea"/>
              </a:rPr>
              <a:t>으로 설정하면 오류 메시지만 표시되고 다른 </a:t>
            </a:r>
            <a:r>
              <a:rPr lang="ko-KR" altLang="en-US" sz="1600" dirty="0" err="1">
                <a:latin typeface="+mn-ea"/>
              </a:rPr>
              <a:t>정보성</a:t>
            </a:r>
            <a:r>
              <a:rPr lang="ko-KR" altLang="en-US" sz="1600" dirty="0">
                <a:latin typeface="+mn-ea"/>
              </a:rPr>
              <a:t> 메시지는 억제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75B6875-03D0-208C-B2A4-920138F770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1480" y="2536114"/>
            <a:ext cx="3444812" cy="1785772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6552EBD-DD33-F85B-0AEF-D3F22EF9E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11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047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587372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iris </a:t>
            </a:r>
            <a:r>
              <a:rPr lang="ko-KR" altLang="en-US" sz="2000" dirty="0">
                <a:latin typeface="+mj-ea"/>
                <a:ea typeface="+mj-ea"/>
              </a:rPr>
              <a:t>데이터를 준비하고 테스트 데이터셋으로 분리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서포트 벡터 머신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F6C411B-8258-B2F8-C982-22D5D3C91B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769" y="4877403"/>
            <a:ext cx="3543300" cy="10001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38FF19BE-4364-634D-06F3-ED01A97474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7769" y="6032706"/>
            <a:ext cx="1438275" cy="2667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87EDB9EF-7EF4-086D-6880-0025898EF7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769" y="2456552"/>
            <a:ext cx="5810250" cy="104775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600BF0B-6FD5-5004-091B-9C7C36D2D619}"/>
              </a:ext>
            </a:extLst>
          </p:cNvPr>
          <p:cNvSpPr txBox="1"/>
          <p:nvPr/>
        </p:nvSpPr>
        <p:spPr>
          <a:xfrm>
            <a:off x="231420" y="3656777"/>
            <a:ext cx="3296095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SVM</a:t>
            </a:r>
            <a:r>
              <a:rPr lang="ko-KR" altLang="en-US" sz="2000" dirty="0">
                <a:latin typeface="+mj-ea"/>
                <a:ea typeface="+mj-ea"/>
              </a:rPr>
              <a:t> 모델에 대한 정확도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6F02E9-DBF7-37F5-009B-812C1C5A2FA0}"/>
              </a:ext>
            </a:extLst>
          </p:cNvPr>
          <p:cNvSpPr txBox="1"/>
          <p:nvPr/>
        </p:nvSpPr>
        <p:spPr>
          <a:xfrm>
            <a:off x="492380" y="1543999"/>
            <a:ext cx="10416634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Iris.data</a:t>
            </a:r>
            <a:r>
              <a:rPr lang="en-US" altLang="ko-KR" sz="1600" dirty="0">
                <a:latin typeface="+mn-ea"/>
              </a:rPr>
              <a:t> : iris</a:t>
            </a:r>
            <a:r>
              <a:rPr lang="ko-KR" altLang="en-US" sz="1600" dirty="0">
                <a:latin typeface="+mn-ea"/>
              </a:rPr>
              <a:t> 특성 데이터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꽃의 길이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 err="1">
                <a:latin typeface="+mn-ea"/>
              </a:rPr>
              <a:t>너비등</a:t>
            </a:r>
            <a:r>
              <a:rPr lang="en-US" altLang="ko-KR" sz="1600" dirty="0">
                <a:latin typeface="+mn-ea"/>
              </a:rPr>
              <a:t>), </a:t>
            </a:r>
            <a:r>
              <a:rPr lang="en-US" altLang="ko-KR" sz="1600" dirty="0" err="1">
                <a:latin typeface="+mn-ea"/>
              </a:rPr>
              <a:t>iris.target</a:t>
            </a:r>
            <a:r>
              <a:rPr lang="en-US" altLang="ko-KR" sz="1600" dirty="0">
                <a:latin typeface="+mn-ea"/>
              </a:rPr>
              <a:t> : iris</a:t>
            </a:r>
            <a:r>
              <a:rPr lang="ko-KR" altLang="en-US" sz="1600" dirty="0">
                <a:latin typeface="+mn-ea"/>
              </a:rPr>
              <a:t>의 목표 변수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꽃의 품종을 나타내는 클래스 레이블</a:t>
            </a:r>
            <a:r>
              <a:rPr lang="en-US" altLang="ko-KR" sz="1600" dirty="0">
                <a:latin typeface="+mn-ea"/>
              </a:rPr>
              <a:t>)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 err="1">
                <a:latin typeface="+mn-ea"/>
              </a:rPr>
              <a:t>test_size</a:t>
            </a:r>
            <a:r>
              <a:rPr lang="en-US" altLang="ko-KR" sz="1600" dirty="0">
                <a:latin typeface="+mn-ea"/>
              </a:rPr>
              <a:t> : </a:t>
            </a:r>
            <a:r>
              <a:rPr lang="ko-KR" altLang="en-US" sz="1600" dirty="0">
                <a:latin typeface="+mn-ea"/>
              </a:rPr>
              <a:t>전체 데이터 중 테스트 세트로 지정</a:t>
            </a:r>
            <a:r>
              <a:rPr lang="en-US" altLang="ko-KR" sz="1600" dirty="0">
                <a:latin typeface="+mn-ea"/>
              </a:rPr>
              <a:t>,  </a:t>
            </a:r>
            <a:r>
              <a:rPr lang="en-US" altLang="ko-KR" sz="1600" dirty="0" err="1">
                <a:latin typeface="+mn-ea"/>
              </a:rPr>
              <a:t>random_state</a:t>
            </a:r>
            <a:r>
              <a:rPr lang="en-US" altLang="ko-KR" sz="1600" dirty="0">
                <a:latin typeface="+mn-ea"/>
              </a:rPr>
              <a:t> : </a:t>
            </a:r>
            <a:r>
              <a:rPr lang="ko-KR" altLang="en-US" sz="1600" dirty="0">
                <a:latin typeface="+mn-ea"/>
              </a:rPr>
              <a:t>난수 발생 </a:t>
            </a:r>
            <a:r>
              <a:rPr lang="ko-KR" altLang="en-US" sz="1600" dirty="0" err="1">
                <a:latin typeface="+mn-ea"/>
              </a:rPr>
              <a:t>시드</a:t>
            </a:r>
            <a:r>
              <a:rPr lang="ko-KR" altLang="en-US" sz="1600" dirty="0">
                <a:latin typeface="+mn-ea"/>
              </a:rPr>
              <a:t> 설정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BCC5946-4484-F6BD-2832-893EA7F4BBF3}"/>
              </a:ext>
            </a:extLst>
          </p:cNvPr>
          <p:cNvSpPr txBox="1"/>
          <p:nvPr/>
        </p:nvSpPr>
        <p:spPr>
          <a:xfrm>
            <a:off x="492380" y="4296083"/>
            <a:ext cx="9605515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C</a:t>
            </a:r>
            <a:r>
              <a:rPr lang="ko-KR" altLang="en-US" sz="1600" dirty="0">
                <a:latin typeface="+mn-ea"/>
              </a:rPr>
              <a:t> 값이 클수록 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하드 마진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작을수록 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소프트 마진</a:t>
            </a:r>
            <a:r>
              <a:rPr lang="en-US" altLang="ko-KR" sz="1600" dirty="0">
                <a:latin typeface="+mn-ea"/>
              </a:rPr>
              <a:t>, gamma</a:t>
            </a:r>
            <a:r>
              <a:rPr lang="ko-KR" altLang="en-US" sz="1600" dirty="0">
                <a:latin typeface="+mn-ea"/>
              </a:rPr>
              <a:t>는 결정 경계를 얼마나 유연하게 가정하는지 지정</a:t>
            </a:r>
            <a:endParaRPr lang="en-US" altLang="ko-KR" sz="1600" dirty="0">
              <a:latin typeface="+mn-ea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C292D5-5216-26F8-8302-224B661432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12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04558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60520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선형과 비선형 분류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서포트 벡터 머신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6F02E9-DBF7-37F5-009B-812C1C5A2FA0}"/>
              </a:ext>
            </a:extLst>
          </p:cNvPr>
          <p:cNvSpPr txBox="1"/>
          <p:nvPr/>
        </p:nvSpPr>
        <p:spPr>
          <a:xfrm>
            <a:off x="492380" y="1543999"/>
            <a:ext cx="10806163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커널 트릭</a:t>
            </a:r>
            <a:r>
              <a:rPr lang="en-US" altLang="ko-KR" sz="1600" baseline="30000" dirty="0">
                <a:latin typeface="+mn-ea"/>
              </a:rPr>
              <a:t>Kernel Trick</a:t>
            </a:r>
            <a:r>
              <a:rPr lang="en-US" altLang="ko-KR" sz="1600" dirty="0">
                <a:latin typeface="+mn-ea"/>
              </a:rPr>
              <a:t> : 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저차원에서 해결하기 어려운 문제를 고차원으로 변환 시켜 문제를 해결하는 것</a:t>
            </a:r>
            <a:endParaRPr lang="en-US" altLang="ko-KR" sz="1600" dirty="0">
              <a:solidFill>
                <a:schemeClr val="accent4">
                  <a:lumMod val="75000"/>
                </a:schemeClr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선형 모델을 위한 커널에는 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선형</a:t>
            </a:r>
            <a:r>
              <a:rPr lang="en-US" altLang="ko-KR" sz="1600" baseline="30000" dirty="0">
                <a:highlight>
                  <a:srgbClr val="FFFF00"/>
                </a:highlight>
                <a:latin typeface="+mn-ea"/>
              </a:rPr>
              <a:t>Linear</a:t>
            </a:r>
            <a:r>
              <a:rPr lang="en-US" altLang="ko-KR" sz="1600" dirty="0">
                <a:highlight>
                  <a:srgbClr val="FFFF00"/>
                </a:highlight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커널이 있고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비선형을 위한 커널에는 </a:t>
            </a:r>
            <a:r>
              <a:rPr lang="ko-KR" altLang="en-US" sz="1600" dirty="0" err="1">
                <a:highlight>
                  <a:srgbClr val="FFFF00"/>
                </a:highlight>
                <a:latin typeface="+mn-ea"/>
              </a:rPr>
              <a:t>가우시안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 </a:t>
            </a:r>
            <a:r>
              <a:rPr lang="en-US" altLang="ko-KR" sz="1600" dirty="0">
                <a:highlight>
                  <a:srgbClr val="FFFF00"/>
                </a:highlight>
                <a:latin typeface="+mn-ea"/>
              </a:rPr>
              <a:t>RBF 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커널</a:t>
            </a:r>
            <a:r>
              <a:rPr lang="ko-KR" altLang="en-US" sz="1600" dirty="0">
                <a:latin typeface="+mn-ea"/>
              </a:rPr>
              <a:t>과 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다항식 커널</a:t>
            </a:r>
            <a:r>
              <a:rPr lang="ko-KR" altLang="en-US" sz="1600" dirty="0">
                <a:latin typeface="+mn-ea"/>
              </a:rPr>
              <a:t>이 있음</a:t>
            </a:r>
            <a:endParaRPr lang="en-US" altLang="ko-KR" sz="1600" dirty="0">
              <a:latin typeface="+mn-ea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728029A4-A901-E4E1-14C9-CAF7717B1289}"/>
              </a:ext>
            </a:extLst>
          </p:cNvPr>
          <p:cNvGrpSpPr/>
          <p:nvPr/>
        </p:nvGrpSpPr>
        <p:grpSpPr>
          <a:xfrm>
            <a:off x="492380" y="2705473"/>
            <a:ext cx="5226815" cy="2516195"/>
            <a:chOff x="492380" y="2359549"/>
            <a:chExt cx="5226815" cy="2516195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DD2A14F0-7B0F-02A1-E09F-CBA3F88E8EA9}"/>
                </a:ext>
              </a:extLst>
            </p:cNvPr>
            <p:cNvGrpSpPr/>
            <p:nvPr/>
          </p:nvGrpSpPr>
          <p:grpSpPr>
            <a:xfrm>
              <a:off x="492380" y="2359549"/>
              <a:ext cx="2409891" cy="2239196"/>
              <a:chOff x="937608" y="2918129"/>
              <a:chExt cx="2409891" cy="2239196"/>
            </a:xfrm>
          </p:grpSpPr>
          <p:cxnSp>
            <p:nvCxnSpPr>
              <p:cNvPr id="7" name="직선 화살표 연결선 6">
                <a:extLst>
                  <a:ext uri="{FF2B5EF4-FFF2-40B4-BE49-F238E27FC236}">
                    <a16:creationId xmlns:a16="http://schemas.microsoft.com/office/drawing/2014/main" id="{F3BBD778-A055-428A-EB02-4F0356718F2D}"/>
                  </a:ext>
                </a:extLst>
              </p:cNvPr>
              <p:cNvCxnSpPr/>
              <p:nvPr/>
            </p:nvCxnSpPr>
            <p:spPr>
              <a:xfrm flipV="1">
                <a:off x="1065475" y="2918129"/>
                <a:ext cx="0" cy="213890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9" name="직선 화살표 연결선 8">
                <a:extLst>
                  <a:ext uri="{FF2B5EF4-FFF2-40B4-BE49-F238E27FC236}">
                    <a16:creationId xmlns:a16="http://schemas.microsoft.com/office/drawing/2014/main" id="{75AD9083-7598-7C2A-BE5F-E23C28B463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5475" y="5057030"/>
                <a:ext cx="228202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0" name="직선 연결선 9">
                <a:extLst>
                  <a:ext uri="{FF2B5EF4-FFF2-40B4-BE49-F238E27FC236}">
                    <a16:creationId xmlns:a16="http://schemas.microsoft.com/office/drawing/2014/main" id="{7E43CA71-9359-F961-5825-C15718F14E24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937608" y="2983620"/>
                <a:ext cx="2409891" cy="2173705"/>
              </a:xfrm>
              <a:prstGeom prst="line">
                <a:avLst/>
              </a:prstGeom>
              <a:ln w="28575"/>
            </p:spPr>
            <p:style>
              <a:lnRef idx="1">
                <a:schemeClr val="accent6"/>
              </a:lnRef>
              <a:fillRef idx="0">
                <a:schemeClr val="accent6"/>
              </a:fillRef>
              <a:effectRef idx="0">
                <a:schemeClr val="accent6"/>
              </a:effectRef>
              <a:fontRef idx="minor">
                <a:schemeClr val="tx1"/>
              </a:fontRef>
            </p:style>
          </p:cxn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36DA99EF-C12E-CBF0-6AB8-9B71646AD39F}"/>
                  </a:ext>
                </a:extLst>
              </p:cNvPr>
              <p:cNvSpPr/>
              <p:nvPr/>
            </p:nvSpPr>
            <p:spPr>
              <a:xfrm>
                <a:off x="1336655" y="3487936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945D13B0-24A0-51AB-156C-3C93BF5099C3}"/>
                  </a:ext>
                </a:extLst>
              </p:cNvPr>
              <p:cNvSpPr/>
              <p:nvPr/>
            </p:nvSpPr>
            <p:spPr>
              <a:xfrm>
                <a:off x="1544509" y="3148161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B8E92129-04EA-D4D3-3971-89AB69967B80}"/>
                  </a:ext>
                </a:extLst>
              </p:cNvPr>
              <p:cNvSpPr/>
              <p:nvPr/>
            </p:nvSpPr>
            <p:spPr>
              <a:xfrm>
                <a:off x="1570332" y="3729823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5C5B627E-28A4-17E6-A5AB-DDCFFF4F3EA8}"/>
                  </a:ext>
                </a:extLst>
              </p:cNvPr>
              <p:cNvSpPr/>
              <p:nvPr/>
            </p:nvSpPr>
            <p:spPr>
              <a:xfrm>
                <a:off x="1264655" y="3875385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19" name="타원 18">
                <a:extLst>
                  <a:ext uri="{FF2B5EF4-FFF2-40B4-BE49-F238E27FC236}">
                    <a16:creationId xmlns:a16="http://schemas.microsoft.com/office/drawing/2014/main" id="{AEA0C626-9427-8824-F565-E46C78942831}"/>
                  </a:ext>
                </a:extLst>
              </p:cNvPr>
              <p:cNvSpPr/>
              <p:nvPr/>
            </p:nvSpPr>
            <p:spPr>
              <a:xfrm>
                <a:off x="2147188" y="3457836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0" name="타원 19">
                <a:extLst>
                  <a:ext uri="{FF2B5EF4-FFF2-40B4-BE49-F238E27FC236}">
                    <a16:creationId xmlns:a16="http://schemas.microsoft.com/office/drawing/2014/main" id="{F252A0DF-16E3-1005-572E-41FDB5532B5A}"/>
                  </a:ext>
                </a:extLst>
              </p:cNvPr>
              <p:cNvSpPr/>
              <p:nvPr/>
            </p:nvSpPr>
            <p:spPr>
              <a:xfrm>
                <a:off x="2278487" y="4578700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1" name="타원 20">
                <a:extLst>
                  <a:ext uri="{FF2B5EF4-FFF2-40B4-BE49-F238E27FC236}">
                    <a16:creationId xmlns:a16="http://schemas.microsoft.com/office/drawing/2014/main" id="{13A8DCFF-A553-CFC2-47EE-254956F5A600}"/>
                  </a:ext>
                </a:extLst>
              </p:cNvPr>
              <p:cNvSpPr/>
              <p:nvPr/>
            </p:nvSpPr>
            <p:spPr>
              <a:xfrm>
                <a:off x="2652798" y="4650700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2" name="타원 21">
                <a:extLst>
                  <a:ext uri="{FF2B5EF4-FFF2-40B4-BE49-F238E27FC236}">
                    <a16:creationId xmlns:a16="http://schemas.microsoft.com/office/drawing/2014/main" id="{6447EA04-9985-68D8-ED15-2344728007AB}"/>
                  </a:ext>
                </a:extLst>
              </p:cNvPr>
              <p:cNvSpPr/>
              <p:nvPr/>
            </p:nvSpPr>
            <p:spPr>
              <a:xfrm>
                <a:off x="2714658" y="4100369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3" name="타원 22">
                <a:extLst>
                  <a:ext uri="{FF2B5EF4-FFF2-40B4-BE49-F238E27FC236}">
                    <a16:creationId xmlns:a16="http://schemas.microsoft.com/office/drawing/2014/main" id="{F46C7467-E03F-50D7-AEF2-A07507226FF2}"/>
                  </a:ext>
                </a:extLst>
              </p:cNvPr>
              <p:cNvSpPr/>
              <p:nvPr/>
            </p:nvSpPr>
            <p:spPr>
              <a:xfrm>
                <a:off x="3041400" y="3604516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4" name="타원 23">
                <a:extLst>
                  <a:ext uri="{FF2B5EF4-FFF2-40B4-BE49-F238E27FC236}">
                    <a16:creationId xmlns:a16="http://schemas.microsoft.com/office/drawing/2014/main" id="{C161361D-F686-B38F-94AC-CCC62A981915}"/>
                  </a:ext>
                </a:extLst>
              </p:cNvPr>
              <p:cNvSpPr/>
              <p:nvPr/>
            </p:nvSpPr>
            <p:spPr>
              <a:xfrm>
                <a:off x="3000422" y="3995086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29" name="타원 28">
                <a:extLst>
                  <a:ext uri="{FF2B5EF4-FFF2-40B4-BE49-F238E27FC236}">
                    <a16:creationId xmlns:a16="http://schemas.microsoft.com/office/drawing/2014/main" id="{A275EB92-7329-04FB-A733-53A2E7EBF54D}"/>
                  </a:ext>
                </a:extLst>
              </p:cNvPr>
              <p:cNvSpPr/>
              <p:nvPr/>
            </p:nvSpPr>
            <p:spPr>
              <a:xfrm>
                <a:off x="1853032" y="3302848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0" name="타원 29">
                <a:extLst>
                  <a:ext uri="{FF2B5EF4-FFF2-40B4-BE49-F238E27FC236}">
                    <a16:creationId xmlns:a16="http://schemas.microsoft.com/office/drawing/2014/main" id="{41492DEA-5FCF-976D-9E2B-5A095129C6AC}"/>
                  </a:ext>
                </a:extLst>
              </p:cNvPr>
              <p:cNvSpPr/>
              <p:nvPr/>
            </p:nvSpPr>
            <p:spPr>
              <a:xfrm>
                <a:off x="1660009" y="3419794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1" name="타원 30">
                <a:extLst>
                  <a:ext uri="{FF2B5EF4-FFF2-40B4-BE49-F238E27FC236}">
                    <a16:creationId xmlns:a16="http://schemas.microsoft.com/office/drawing/2014/main" id="{2AFDCFF7-C79B-512C-8209-4DB2E7930568}"/>
                  </a:ext>
                </a:extLst>
              </p:cNvPr>
              <p:cNvSpPr/>
              <p:nvPr/>
            </p:nvSpPr>
            <p:spPr>
              <a:xfrm>
                <a:off x="2161556" y="3189130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2" name="타원 31">
                <a:extLst>
                  <a:ext uri="{FF2B5EF4-FFF2-40B4-BE49-F238E27FC236}">
                    <a16:creationId xmlns:a16="http://schemas.microsoft.com/office/drawing/2014/main" id="{454287E4-2396-010B-656D-8DAB74889F4F}"/>
                  </a:ext>
                </a:extLst>
              </p:cNvPr>
              <p:cNvSpPr/>
              <p:nvPr/>
            </p:nvSpPr>
            <p:spPr>
              <a:xfrm>
                <a:off x="1524812" y="4028369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3" name="타원 32">
                <a:extLst>
                  <a:ext uri="{FF2B5EF4-FFF2-40B4-BE49-F238E27FC236}">
                    <a16:creationId xmlns:a16="http://schemas.microsoft.com/office/drawing/2014/main" id="{124E6F69-4451-447D-DFBD-03534D84C4E0}"/>
                  </a:ext>
                </a:extLst>
              </p:cNvPr>
              <p:cNvSpPr/>
              <p:nvPr/>
            </p:nvSpPr>
            <p:spPr>
              <a:xfrm>
                <a:off x="1887688" y="3603328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4" name="타원 33">
                <a:extLst>
                  <a:ext uri="{FF2B5EF4-FFF2-40B4-BE49-F238E27FC236}">
                    <a16:creationId xmlns:a16="http://schemas.microsoft.com/office/drawing/2014/main" id="{745BA8B4-AC05-BDE8-FA6A-7CFEC472E846}"/>
                  </a:ext>
                </a:extLst>
              </p:cNvPr>
              <p:cNvSpPr/>
              <p:nvPr/>
            </p:nvSpPr>
            <p:spPr>
              <a:xfrm>
                <a:off x="2208410" y="4335290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10FA7012-110C-8D76-FDA2-9F8318051925}"/>
                  </a:ext>
                </a:extLst>
              </p:cNvPr>
              <p:cNvSpPr/>
              <p:nvPr/>
            </p:nvSpPr>
            <p:spPr>
              <a:xfrm>
                <a:off x="2582721" y="4407290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6" name="타원 35">
                <a:extLst>
                  <a:ext uri="{FF2B5EF4-FFF2-40B4-BE49-F238E27FC236}">
                    <a16:creationId xmlns:a16="http://schemas.microsoft.com/office/drawing/2014/main" id="{16A00E24-732C-4870-1F1B-2DEA773BA6A0}"/>
                  </a:ext>
                </a:extLst>
              </p:cNvPr>
              <p:cNvSpPr/>
              <p:nvPr/>
            </p:nvSpPr>
            <p:spPr>
              <a:xfrm>
                <a:off x="2449389" y="4055116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7" name="타원 36">
                <a:extLst>
                  <a:ext uri="{FF2B5EF4-FFF2-40B4-BE49-F238E27FC236}">
                    <a16:creationId xmlns:a16="http://schemas.microsoft.com/office/drawing/2014/main" id="{B961A77B-0FE4-4968-0804-50295BA262B3}"/>
                  </a:ext>
                </a:extLst>
              </p:cNvPr>
              <p:cNvSpPr/>
              <p:nvPr/>
            </p:nvSpPr>
            <p:spPr>
              <a:xfrm>
                <a:off x="2781900" y="3761794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8" name="타원 37">
                <a:extLst>
                  <a:ext uri="{FF2B5EF4-FFF2-40B4-BE49-F238E27FC236}">
                    <a16:creationId xmlns:a16="http://schemas.microsoft.com/office/drawing/2014/main" id="{95972D75-D594-6284-5C10-F5972DB790EF}"/>
                  </a:ext>
                </a:extLst>
              </p:cNvPr>
              <p:cNvSpPr/>
              <p:nvPr/>
            </p:nvSpPr>
            <p:spPr>
              <a:xfrm>
                <a:off x="2831059" y="4401733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grpSp>
          <p:nvGrpSpPr>
            <p:cNvPr id="39" name="그룹 38">
              <a:extLst>
                <a:ext uri="{FF2B5EF4-FFF2-40B4-BE49-F238E27FC236}">
                  <a16:creationId xmlns:a16="http://schemas.microsoft.com/office/drawing/2014/main" id="{3738AB5E-F784-A1A2-323C-8373326BBC05}"/>
                </a:ext>
              </a:extLst>
            </p:cNvPr>
            <p:cNvGrpSpPr/>
            <p:nvPr/>
          </p:nvGrpSpPr>
          <p:grpSpPr>
            <a:xfrm>
              <a:off x="3437171" y="2359549"/>
              <a:ext cx="2282024" cy="2138901"/>
              <a:chOff x="1065475" y="2918129"/>
              <a:chExt cx="2282024" cy="2138901"/>
            </a:xfrm>
          </p:grpSpPr>
          <p:cxnSp>
            <p:nvCxnSpPr>
              <p:cNvPr id="40" name="직선 화살표 연결선 39">
                <a:extLst>
                  <a:ext uri="{FF2B5EF4-FFF2-40B4-BE49-F238E27FC236}">
                    <a16:creationId xmlns:a16="http://schemas.microsoft.com/office/drawing/2014/main" id="{1DCD4B9B-A225-68AD-9D9E-F07B9C4008AB}"/>
                  </a:ext>
                </a:extLst>
              </p:cNvPr>
              <p:cNvCxnSpPr/>
              <p:nvPr/>
            </p:nvCxnSpPr>
            <p:spPr>
              <a:xfrm flipV="1">
                <a:off x="1065475" y="2918129"/>
                <a:ext cx="0" cy="213890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1" name="직선 화살표 연결선 40">
                <a:extLst>
                  <a:ext uri="{FF2B5EF4-FFF2-40B4-BE49-F238E27FC236}">
                    <a16:creationId xmlns:a16="http://schemas.microsoft.com/office/drawing/2014/main" id="{F7328193-81F0-822F-6DF5-FD751D5BDFF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65475" y="5057030"/>
                <a:ext cx="2282024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43" name="타원 42">
                <a:extLst>
                  <a:ext uri="{FF2B5EF4-FFF2-40B4-BE49-F238E27FC236}">
                    <a16:creationId xmlns:a16="http://schemas.microsoft.com/office/drawing/2014/main" id="{38F1E187-0120-4828-83CE-4878A6A8DFF0}"/>
                  </a:ext>
                </a:extLst>
              </p:cNvPr>
              <p:cNvSpPr/>
              <p:nvPr/>
            </p:nvSpPr>
            <p:spPr>
              <a:xfrm>
                <a:off x="1336655" y="3487936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4" name="타원 43">
                <a:extLst>
                  <a:ext uri="{FF2B5EF4-FFF2-40B4-BE49-F238E27FC236}">
                    <a16:creationId xmlns:a16="http://schemas.microsoft.com/office/drawing/2014/main" id="{01AF7A26-8464-A4B7-EDD0-6CCBACA211C9}"/>
                  </a:ext>
                </a:extLst>
              </p:cNvPr>
              <p:cNvSpPr/>
              <p:nvPr/>
            </p:nvSpPr>
            <p:spPr>
              <a:xfrm>
                <a:off x="1544509" y="3148161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5" name="타원 44">
                <a:extLst>
                  <a:ext uri="{FF2B5EF4-FFF2-40B4-BE49-F238E27FC236}">
                    <a16:creationId xmlns:a16="http://schemas.microsoft.com/office/drawing/2014/main" id="{CDFD3773-5B39-B3E6-DF61-BD4032BEF8B4}"/>
                  </a:ext>
                </a:extLst>
              </p:cNvPr>
              <p:cNvSpPr/>
              <p:nvPr/>
            </p:nvSpPr>
            <p:spPr>
              <a:xfrm>
                <a:off x="2263589" y="4636771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6" name="타원 45">
                <a:extLst>
                  <a:ext uri="{FF2B5EF4-FFF2-40B4-BE49-F238E27FC236}">
                    <a16:creationId xmlns:a16="http://schemas.microsoft.com/office/drawing/2014/main" id="{373D9E3B-7952-86FE-10B3-1C373895B259}"/>
                  </a:ext>
                </a:extLst>
              </p:cNvPr>
              <p:cNvSpPr/>
              <p:nvPr/>
            </p:nvSpPr>
            <p:spPr>
              <a:xfrm>
                <a:off x="1264655" y="3875385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7" name="타원 46">
                <a:extLst>
                  <a:ext uri="{FF2B5EF4-FFF2-40B4-BE49-F238E27FC236}">
                    <a16:creationId xmlns:a16="http://schemas.microsoft.com/office/drawing/2014/main" id="{994DB7BD-F9A8-5FB0-05C7-0909756241D3}"/>
                  </a:ext>
                </a:extLst>
              </p:cNvPr>
              <p:cNvSpPr/>
              <p:nvPr/>
            </p:nvSpPr>
            <p:spPr>
              <a:xfrm>
                <a:off x="2642258" y="3028680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8" name="타원 47">
                <a:extLst>
                  <a:ext uri="{FF2B5EF4-FFF2-40B4-BE49-F238E27FC236}">
                    <a16:creationId xmlns:a16="http://schemas.microsoft.com/office/drawing/2014/main" id="{AB7315B1-6A15-22DF-CEB4-F7B7983B2282}"/>
                  </a:ext>
                </a:extLst>
              </p:cNvPr>
              <p:cNvSpPr/>
              <p:nvPr/>
            </p:nvSpPr>
            <p:spPr>
              <a:xfrm>
                <a:off x="2414665" y="4011261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9" name="타원 48">
                <a:extLst>
                  <a:ext uri="{FF2B5EF4-FFF2-40B4-BE49-F238E27FC236}">
                    <a16:creationId xmlns:a16="http://schemas.microsoft.com/office/drawing/2014/main" id="{10A73B59-D343-0C02-4D9E-27CAA659E1CC}"/>
                  </a:ext>
                </a:extLst>
              </p:cNvPr>
              <p:cNvSpPr/>
              <p:nvPr/>
            </p:nvSpPr>
            <p:spPr>
              <a:xfrm>
                <a:off x="2263589" y="4270005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0" name="타원 49">
                <a:extLst>
                  <a:ext uri="{FF2B5EF4-FFF2-40B4-BE49-F238E27FC236}">
                    <a16:creationId xmlns:a16="http://schemas.microsoft.com/office/drawing/2014/main" id="{44E46431-0649-69EE-14FF-0C644FE31959}"/>
                  </a:ext>
                </a:extLst>
              </p:cNvPr>
              <p:cNvSpPr/>
              <p:nvPr/>
            </p:nvSpPr>
            <p:spPr>
              <a:xfrm>
                <a:off x="2075188" y="3761794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1" name="타원 50">
                <a:extLst>
                  <a:ext uri="{FF2B5EF4-FFF2-40B4-BE49-F238E27FC236}">
                    <a16:creationId xmlns:a16="http://schemas.microsoft.com/office/drawing/2014/main" id="{8F4E34F3-8303-74AD-2205-92C23FDA6DBB}"/>
                  </a:ext>
                </a:extLst>
              </p:cNvPr>
              <p:cNvSpPr/>
              <p:nvPr/>
            </p:nvSpPr>
            <p:spPr>
              <a:xfrm>
                <a:off x="2615059" y="3926472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2" name="타원 51">
                <a:extLst>
                  <a:ext uri="{FF2B5EF4-FFF2-40B4-BE49-F238E27FC236}">
                    <a16:creationId xmlns:a16="http://schemas.microsoft.com/office/drawing/2014/main" id="{0956739D-7AAB-4BE8-85B1-4C6A7F30FF20}"/>
                  </a:ext>
                </a:extLst>
              </p:cNvPr>
              <p:cNvSpPr/>
              <p:nvPr/>
            </p:nvSpPr>
            <p:spPr>
              <a:xfrm>
                <a:off x="2564761" y="3648312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3" name="타원 52">
                <a:extLst>
                  <a:ext uri="{FF2B5EF4-FFF2-40B4-BE49-F238E27FC236}">
                    <a16:creationId xmlns:a16="http://schemas.microsoft.com/office/drawing/2014/main" id="{D577C7A4-A06A-1839-6D68-2C36D9E2E0B9}"/>
                  </a:ext>
                </a:extLst>
              </p:cNvPr>
              <p:cNvSpPr/>
              <p:nvPr/>
            </p:nvSpPr>
            <p:spPr>
              <a:xfrm>
                <a:off x="2943824" y="3531328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4" name="타원 53">
                <a:extLst>
                  <a:ext uri="{FF2B5EF4-FFF2-40B4-BE49-F238E27FC236}">
                    <a16:creationId xmlns:a16="http://schemas.microsoft.com/office/drawing/2014/main" id="{845FA98C-832D-8B52-6372-C24AF0831063}"/>
                  </a:ext>
                </a:extLst>
              </p:cNvPr>
              <p:cNvSpPr/>
              <p:nvPr/>
            </p:nvSpPr>
            <p:spPr>
              <a:xfrm>
                <a:off x="1538078" y="4080416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5" name="타원 54">
                <a:extLst>
                  <a:ext uri="{FF2B5EF4-FFF2-40B4-BE49-F238E27FC236}">
                    <a16:creationId xmlns:a16="http://schemas.microsoft.com/office/drawing/2014/main" id="{C70DD1EE-FE8A-A726-0353-D312F0E5524D}"/>
                  </a:ext>
                </a:extLst>
              </p:cNvPr>
              <p:cNvSpPr/>
              <p:nvPr/>
            </p:nvSpPr>
            <p:spPr>
              <a:xfrm>
                <a:off x="2240669" y="3123728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6" name="타원 55">
                <a:extLst>
                  <a:ext uri="{FF2B5EF4-FFF2-40B4-BE49-F238E27FC236}">
                    <a16:creationId xmlns:a16="http://schemas.microsoft.com/office/drawing/2014/main" id="{1D626D32-6AA7-3429-B60F-64D97F2A3853}"/>
                  </a:ext>
                </a:extLst>
              </p:cNvPr>
              <p:cNvSpPr/>
              <p:nvPr/>
            </p:nvSpPr>
            <p:spPr>
              <a:xfrm>
                <a:off x="1943251" y="4650700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8" name="타원 57">
                <a:extLst>
                  <a:ext uri="{FF2B5EF4-FFF2-40B4-BE49-F238E27FC236}">
                    <a16:creationId xmlns:a16="http://schemas.microsoft.com/office/drawing/2014/main" id="{C66450CE-0181-1C5C-6747-3A486C50BDC9}"/>
                  </a:ext>
                </a:extLst>
              </p:cNvPr>
              <p:cNvSpPr/>
              <p:nvPr/>
            </p:nvSpPr>
            <p:spPr>
              <a:xfrm>
                <a:off x="2325753" y="3757916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59" name="타원 58">
                <a:extLst>
                  <a:ext uri="{FF2B5EF4-FFF2-40B4-BE49-F238E27FC236}">
                    <a16:creationId xmlns:a16="http://schemas.microsoft.com/office/drawing/2014/main" id="{003CEA7B-DA06-E1CC-CACD-05067E744A23}"/>
                  </a:ext>
                </a:extLst>
              </p:cNvPr>
              <p:cNvSpPr/>
              <p:nvPr/>
            </p:nvSpPr>
            <p:spPr>
              <a:xfrm>
                <a:off x="1943251" y="4068715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0" name="타원 59">
                <a:extLst>
                  <a:ext uri="{FF2B5EF4-FFF2-40B4-BE49-F238E27FC236}">
                    <a16:creationId xmlns:a16="http://schemas.microsoft.com/office/drawing/2014/main" id="{6A49D527-AD31-C25E-4F34-F57A72E78326}"/>
                  </a:ext>
                </a:extLst>
              </p:cNvPr>
              <p:cNvSpPr/>
              <p:nvPr/>
            </p:nvSpPr>
            <p:spPr>
              <a:xfrm>
                <a:off x="1853032" y="3724653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1" name="타원 60">
                <a:extLst>
                  <a:ext uri="{FF2B5EF4-FFF2-40B4-BE49-F238E27FC236}">
                    <a16:creationId xmlns:a16="http://schemas.microsoft.com/office/drawing/2014/main" id="{CF544582-D38B-C3A6-FA23-3B86E3DC766C}"/>
                  </a:ext>
                </a:extLst>
              </p:cNvPr>
              <p:cNvSpPr/>
              <p:nvPr/>
            </p:nvSpPr>
            <p:spPr>
              <a:xfrm>
                <a:off x="2168669" y="3489545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2" name="타원 61">
                <a:extLst>
                  <a:ext uri="{FF2B5EF4-FFF2-40B4-BE49-F238E27FC236}">
                    <a16:creationId xmlns:a16="http://schemas.microsoft.com/office/drawing/2014/main" id="{BDD2AF5E-8C8B-8B94-4A0E-AC3597EBB4A7}"/>
                  </a:ext>
                </a:extLst>
              </p:cNvPr>
              <p:cNvSpPr/>
              <p:nvPr/>
            </p:nvSpPr>
            <p:spPr>
              <a:xfrm>
                <a:off x="2191589" y="4063158"/>
                <a:ext cx="144000" cy="144000"/>
              </a:xfrm>
              <a:prstGeom prst="ellipse">
                <a:avLst/>
              </a:prstGeom>
              <a:solidFill>
                <a:schemeClr val="accent5">
                  <a:lumMod val="75000"/>
                </a:schemeClr>
              </a:solidFill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4" name="타원 63">
                <a:extLst>
                  <a:ext uri="{FF2B5EF4-FFF2-40B4-BE49-F238E27FC236}">
                    <a16:creationId xmlns:a16="http://schemas.microsoft.com/office/drawing/2014/main" id="{D5B4818B-2193-A789-B014-698FFF1D1BAC}"/>
                  </a:ext>
                </a:extLst>
              </p:cNvPr>
              <p:cNvSpPr/>
              <p:nvPr/>
            </p:nvSpPr>
            <p:spPr>
              <a:xfrm>
                <a:off x="1620809" y="3379983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5" name="타원 64">
                <a:extLst>
                  <a:ext uri="{FF2B5EF4-FFF2-40B4-BE49-F238E27FC236}">
                    <a16:creationId xmlns:a16="http://schemas.microsoft.com/office/drawing/2014/main" id="{971E4B39-5C7B-9B98-0DA3-5711D846209B}"/>
                  </a:ext>
                </a:extLst>
              </p:cNvPr>
              <p:cNvSpPr/>
              <p:nvPr/>
            </p:nvSpPr>
            <p:spPr>
              <a:xfrm>
                <a:off x="1828663" y="3040208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6" name="타원 65">
                <a:extLst>
                  <a:ext uri="{FF2B5EF4-FFF2-40B4-BE49-F238E27FC236}">
                    <a16:creationId xmlns:a16="http://schemas.microsoft.com/office/drawing/2014/main" id="{2EA1CB44-53B2-17D0-A681-D306AA9755B7}"/>
                  </a:ext>
                </a:extLst>
              </p:cNvPr>
              <p:cNvSpPr/>
              <p:nvPr/>
            </p:nvSpPr>
            <p:spPr>
              <a:xfrm>
                <a:off x="1283241" y="4206814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8" name="타원 67">
                <a:extLst>
                  <a:ext uri="{FF2B5EF4-FFF2-40B4-BE49-F238E27FC236}">
                    <a16:creationId xmlns:a16="http://schemas.microsoft.com/office/drawing/2014/main" id="{C0D653F0-EF28-8EEB-9DFC-2871174BF3C4}"/>
                  </a:ext>
                </a:extLst>
              </p:cNvPr>
              <p:cNvSpPr/>
              <p:nvPr/>
            </p:nvSpPr>
            <p:spPr>
              <a:xfrm>
                <a:off x="2913272" y="3203680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69" name="타원 68">
                <a:extLst>
                  <a:ext uri="{FF2B5EF4-FFF2-40B4-BE49-F238E27FC236}">
                    <a16:creationId xmlns:a16="http://schemas.microsoft.com/office/drawing/2014/main" id="{C3E6AE47-C57A-B67F-22B4-9CBE6B3C63D8}"/>
                  </a:ext>
                </a:extLst>
              </p:cNvPr>
              <p:cNvSpPr/>
              <p:nvPr/>
            </p:nvSpPr>
            <p:spPr>
              <a:xfrm>
                <a:off x="1638760" y="4526965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0" name="타원 69">
                <a:extLst>
                  <a:ext uri="{FF2B5EF4-FFF2-40B4-BE49-F238E27FC236}">
                    <a16:creationId xmlns:a16="http://schemas.microsoft.com/office/drawing/2014/main" id="{860F67EE-6829-1BB8-A58B-0B80A281BEFE}"/>
                  </a:ext>
                </a:extLst>
              </p:cNvPr>
              <p:cNvSpPr/>
              <p:nvPr/>
            </p:nvSpPr>
            <p:spPr>
              <a:xfrm>
                <a:off x="2518866" y="4794406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1" name="타원 70">
                <a:extLst>
                  <a:ext uri="{FF2B5EF4-FFF2-40B4-BE49-F238E27FC236}">
                    <a16:creationId xmlns:a16="http://schemas.microsoft.com/office/drawing/2014/main" id="{56DB0ABD-B3CE-BF9B-4C41-FDF0508B5BFD}"/>
                  </a:ext>
                </a:extLst>
              </p:cNvPr>
              <p:cNvSpPr/>
              <p:nvPr/>
            </p:nvSpPr>
            <p:spPr>
              <a:xfrm>
                <a:off x="2786258" y="4617733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2" name="타원 71">
                <a:extLst>
                  <a:ext uri="{FF2B5EF4-FFF2-40B4-BE49-F238E27FC236}">
                    <a16:creationId xmlns:a16="http://schemas.microsoft.com/office/drawing/2014/main" id="{64179655-69FB-A32B-EE42-495ADCB00A9D}"/>
                  </a:ext>
                </a:extLst>
              </p:cNvPr>
              <p:cNvSpPr/>
              <p:nvPr/>
            </p:nvSpPr>
            <p:spPr>
              <a:xfrm>
                <a:off x="2938956" y="4100369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3" name="타원 72">
                <a:extLst>
                  <a:ext uri="{FF2B5EF4-FFF2-40B4-BE49-F238E27FC236}">
                    <a16:creationId xmlns:a16="http://schemas.microsoft.com/office/drawing/2014/main" id="{B512904A-3D48-72C9-DEEE-AC67134055D6}"/>
                  </a:ext>
                </a:extLst>
              </p:cNvPr>
              <p:cNvSpPr/>
              <p:nvPr/>
            </p:nvSpPr>
            <p:spPr>
              <a:xfrm>
                <a:off x="3061269" y="4545733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75" name="타원 74">
                <a:extLst>
                  <a:ext uri="{FF2B5EF4-FFF2-40B4-BE49-F238E27FC236}">
                    <a16:creationId xmlns:a16="http://schemas.microsoft.com/office/drawing/2014/main" id="{7AA1B4C9-248D-94D4-C597-B31607FF3F21}"/>
                  </a:ext>
                </a:extLst>
              </p:cNvPr>
              <p:cNvSpPr/>
              <p:nvPr/>
            </p:nvSpPr>
            <p:spPr>
              <a:xfrm>
                <a:off x="3113395" y="3843579"/>
                <a:ext cx="144000" cy="144000"/>
              </a:xfrm>
              <a:prstGeom prst="ellipse">
                <a:avLst/>
              </a:prstGeom>
            </p:spPr>
            <p:style>
              <a:lnRef idx="2">
                <a:schemeClr val="accent4">
                  <a:shade val="15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5A8D43C-97B3-A7C2-3643-92924FEA6D42}"/>
                </a:ext>
              </a:extLst>
            </p:cNvPr>
            <p:cNvSpPr/>
            <p:nvPr/>
          </p:nvSpPr>
          <p:spPr>
            <a:xfrm>
              <a:off x="4120014" y="2837397"/>
              <a:ext cx="1116000" cy="1116000"/>
            </a:xfrm>
            <a:prstGeom prst="ellipse">
              <a:avLst/>
            </a:prstGeom>
            <a:noFill/>
            <a:ln w="28575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E2349C96-7E55-F0D6-5E43-250D21AA24FD}"/>
                </a:ext>
              </a:extLst>
            </p:cNvPr>
            <p:cNvSpPr txBox="1"/>
            <p:nvPr/>
          </p:nvSpPr>
          <p:spPr>
            <a:xfrm>
              <a:off x="4352261" y="4596667"/>
              <a:ext cx="64608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비선형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E1C78571-D9A9-796E-5C57-7147043745F7}"/>
                </a:ext>
              </a:extLst>
            </p:cNvPr>
            <p:cNvSpPr txBox="1"/>
            <p:nvPr/>
          </p:nvSpPr>
          <p:spPr>
            <a:xfrm>
              <a:off x="1617534" y="4598745"/>
              <a:ext cx="485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선형</a:t>
              </a:r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:a16="http://schemas.microsoft.com/office/drawing/2014/main" id="{FBA0CBC2-2528-5670-9E6B-9666BEC7FA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25"/>
          <a:stretch/>
        </p:blipFill>
        <p:spPr>
          <a:xfrm>
            <a:off x="6066212" y="2781218"/>
            <a:ext cx="5135100" cy="2282568"/>
          </a:xfrm>
          <a:prstGeom prst="rect">
            <a:avLst/>
          </a:prstGeom>
        </p:spPr>
      </p:pic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5A8F4F41-CEA1-AC0D-E83E-20CD57B124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13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924485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080745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커널 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서포트 벡터 머신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6F02E9-DBF7-37F5-009B-812C1C5A2FA0}"/>
              </a:ext>
            </a:extLst>
          </p:cNvPr>
          <p:cNvSpPr txBox="1"/>
          <p:nvPr/>
        </p:nvSpPr>
        <p:spPr>
          <a:xfrm>
            <a:off x="492380" y="1543999"/>
            <a:ext cx="8106706" cy="1903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선형 커널</a:t>
            </a:r>
            <a:r>
              <a:rPr lang="en-US" altLang="ko-KR" sz="1600" baseline="30000" dirty="0">
                <a:latin typeface="+mn-ea"/>
              </a:rPr>
              <a:t>Linear Kernel </a:t>
            </a:r>
            <a:r>
              <a:rPr lang="en-US" altLang="ko-KR" sz="1600" dirty="0">
                <a:latin typeface="+mn-ea"/>
              </a:rPr>
              <a:t>: </a:t>
            </a:r>
            <a:r>
              <a:rPr lang="ko-KR" altLang="en-US" sz="1600" dirty="0">
                <a:latin typeface="+mn-ea"/>
              </a:rPr>
              <a:t>선형으로 분류가 가능한 데이터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다항식 커널</a:t>
            </a:r>
            <a:r>
              <a:rPr lang="en-US" altLang="ko-KR" sz="1600" baseline="30000" dirty="0">
                <a:latin typeface="+mn-ea"/>
              </a:rPr>
              <a:t>Polynomial Kernel</a:t>
            </a:r>
            <a:r>
              <a:rPr lang="en-US" altLang="ko-KR" sz="1600" dirty="0">
                <a:latin typeface="+mn-ea"/>
              </a:rPr>
              <a:t> : </a:t>
            </a:r>
            <a:r>
              <a:rPr lang="ko-KR" altLang="en-US" sz="1600" dirty="0">
                <a:latin typeface="+mn-ea"/>
              </a:rPr>
              <a:t>실제로 특성을 추가하지 않지만</a:t>
            </a:r>
            <a:r>
              <a:rPr lang="en-US" altLang="ko-KR" sz="1600" dirty="0">
                <a:latin typeface="+mn-ea"/>
              </a:rPr>
              <a:t>,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엄청난 수의 특성 조합이 생기는 것과 같은 효과를 얻어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고차원으로 데이터 매핑이 가능</a:t>
            </a:r>
            <a:endParaRPr lang="en-US" altLang="ko-KR" sz="1600" dirty="0">
              <a:solidFill>
                <a:schemeClr val="accent4">
                  <a:lumMod val="75000"/>
                </a:schemeClr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가우시안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RBF </a:t>
            </a:r>
            <a:r>
              <a:rPr lang="ko-KR" altLang="en-US" sz="1600" dirty="0">
                <a:latin typeface="+mn-ea"/>
              </a:rPr>
              <a:t>커널</a:t>
            </a:r>
            <a:r>
              <a:rPr lang="en-US" altLang="ko-KR" sz="1600" baseline="30000" dirty="0">
                <a:latin typeface="+mn-ea"/>
              </a:rPr>
              <a:t>Gaussian RBF Kernel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: </a:t>
            </a:r>
            <a:r>
              <a:rPr lang="ko-KR" altLang="en-US" sz="1600" dirty="0">
                <a:latin typeface="+mn-ea"/>
              </a:rPr>
              <a:t>다항식 커널의 확장</a:t>
            </a:r>
            <a:r>
              <a:rPr lang="en-US" altLang="ko-KR" sz="1600" dirty="0">
                <a:latin typeface="+mn-ea"/>
              </a:rPr>
              <a:t>,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입력 벡터를 차원이 무한한 고차원으로 매핑</a:t>
            </a:r>
            <a:r>
              <a:rPr lang="ko-KR" altLang="en-US" sz="1600" dirty="0">
                <a:latin typeface="+mn-ea"/>
              </a:rPr>
              <a:t>하는 것으로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모든 차수의 모든 다항식을 고려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6AC555A-DE25-E70D-CA2C-F680BA76633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800"/>
          <a:stretch/>
        </p:blipFill>
        <p:spPr bwMode="auto">
          <a:xfrm>
            <a:off x="1148138" y="4221934"/>
            <a:ext cx="1688845" cy="79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CA964165-5275-2D81-6DD0-9B55603D27B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653"/>
          <a:stretch/>
        </p:blipFill>
        <p:spPr bwMode="auto">
          <a:xfrm>
            <a:off x="3916719" y="3560828"/>
            <a:ext cx="3504126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1F1A3951-0F73-8985-207F-A0231C4BB59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59"/>
          <a:stretch/>
        </p:blipFill>
        <p:spPr bwMode="auto">
          <a:xfrm>
            <a:off x="8181600" y="4221934"/>
            <a:ext cx="2862262" cy="8057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FE21B301-92C7-BA49-6412-2147AF5C6C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9964" y="5211616"/>
            <a:ext cx="2247900" cy="419100"/>
          </a:xfrm>
          <a:prstGeom prst="rect">
            <a:avLst/>
          </a:prstGeom>
        </p:spPr>
      </p:pic>
      <p:pic>
        <p:nvPicPr>
          <p:cNvPr id="27" name="그림 26">
            <a:extLst>
              <a:ext uri="{FF2B5EF4-FFF2-40B4-BE49-F238E27FC236}">
                <a16:creationId xmlns:a16="http://schemas.microsoft.com/office/drawing/2014/main" id="{ECF988C2-ED98-149B-E466-6BA901E336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4307" y="5230666"/>
            <a:ext cx="3028950" cy="400050"/>
          </a:xfrm>
          <a:prstGeom prst="rect">
            <a:avLst/>
          </a:prstGeom>
        </p:spPr>
      </p:pic>
      <p:pic>
        <p:nvPicPr>
          <p:cNvPr id="42" name="그림 41">
            <a:extLst>
              <a:ext uri="{FF2B5EF4-FFF2-40B4-BE49-F238E27FC236}">
                <a16:creationId xmlns:a16="http://schemas.microsoft.com/office/drawing/2014/main" id="{EFB8189A-745A-A666-77EB-8940467E952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3906" y="5225903"/>
            <a:ext cx="4057650" cy="390525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2805422-782E-587B-6EFE-7C45E87FC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14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188811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50554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매개변수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서포트 벡터 머신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6F02E9-DBF7-37F5-009B-812C1C5A2FA0}"/>
              </a:ext>
            </a:extLst>
          </p:cNvPr>
          <p:cNvSpPr txBox="1"/>
          <p:nvPr/>
        </p:nvSpPr>
        <p:spPr>
          <a:xfrm>
            <a:off x="492380" y="1543999"/>
            <a:ext cx="8404865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C </a:t>
            </a:r>
            <a:r>
              <a:rPr lang="ko-KR" altLang="en-US" sz="1600" dirty="0">
                <a:latin typeface="+mn-ea"/>
              </a:rPr>
              <a:t>값을 높이면 마진이 감소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오류 허용 </a:t>
            </a:r>
            <a:r>
              <a:rPr lang="en-US" altLang="ko-KR" sz="1600" dirty="0">
                <a:latin typeface="+mn-ea"/>
              </a:rPr>
              <a:t>x, </a:t>
            </a:r>
            <a:r>
              <a:rPr lang="ko-KR" altLang="en-US" sz="1600" dirty="0">
                <a:latin typeface="+mn-ea"/>
              </a:rPr>
              <a:t>과대적합 가능성 높아짐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C </a:t>
            </a:r>
            <a:r>
              <a:rPr lang="ko-KR" altLang="en-US" sz="1600" dirty="0">
                <a:latin typeface="+mn-ea"/>
              </a:rPr>
              <a:t>값을 낮추면 마진이 증가</a:t>
            </a:r>
            <a:r>
              <a:rPr lang="en-US" altLang="ko-KR" sz="1600" dirty="0">
                <a:latin typeface="+mn-ea"/>
              </a:rPr>
              <a:t>,</a:t>
            </a:r>
            <a:r>
              <a:rPr lang="ko-KR" altLang="en-US" sz="1600" dirty="0">
                <a:latin typeface="+mn-ea"/>
              </a:rPr>
              <a:t>오류 허용 정도를 높임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과소적합 가능성 높아짐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Gamma </a:t>
            </a:r>
            <a:r>
              <a:rPr lang="ko-KR" altLang="en-US" sz="1600" dirty="0">
                <a:latin typeface="+mn-ea"/>
              </a:rPr>
              <a:t>값을 높이면 곡률 감소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모든 학습데이터에 맞춰 모델 학습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과대적합 가능성 높아짐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Gamma </a:t>
            </a:r>
            <a:r>
              <a:rPr lang="ko-KR" altLang="en-US" sz="1600" dirty="0">
                <a:latin typeface="+mn-ea"/>
              </a:rPr>
              <a:t>값을 낮추면 곡률 증가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집단을 대략적으로 학습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과소적합 가능성 높아짐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2D6D422-6375-1D6E-C417-0AB1DC5E356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081"/>
          <a:stretch/>
        </p:blipFill>
        <p:spPr bwMode="auto">
          <a:xfrm>
            <a:off x="2517801" y="3429000"/>
            <a:ext cx="7156398" cy="2559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CD1A029-2996-B3FF-CDFE-3902F2C2A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15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64503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결정 트리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337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>
                <a:latin typeface="+mj-ea"/>
                <a:ea typeface="+mj-ea"/>
              </a:rPr>
              <a:t>결정 트리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6878806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결정 트리</a:t>
            </a:r>
            <a:r>
              <a:rPr lang="en-US" altLang="ko-KR" sz="1600" baseline="30000" dirty="0">
                <a:latin typeface="+mn-ea"/>
              </a:rPr>
              <a:t>Decision Tree</a:t>
            </a:r>
            <a:r>
              <a:rPr lang="ko-KR" altLang="en-US" sz="1600" dirty="0">
                <a:latin typeface="+mn-ea"/>
              </a:rPr>
              <a:t>는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데이터를 분류하거나 결과값을 예측하는 분석 방법</a:t>
            </a:r>
            <a:endParaRPr lang="en-US" altLang="ko-KR" sz="1600" dirty="0">
              <a:solidFill>
                <a:schemeClr val="accent4">
                  <a:lumMod val="75000"/>
                </a:schemeClr>
              </a:solidFill>
              <a:latin typeface="+mn-ea"/>
            </a:endParaRPr>
          </a:p>
        </p:txBody>
      </p: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301C882E-1392-1224-2363-2EE27ED35815}"/>
              </a:ext>
            </a:extLst>
          </p:cNvPr>
          <p:cNvGrpSpPr/>
          <p:nvPr/>
        </p:nvGrpSpPr>
        <p:grpSpPr>
          <a:xfrm>
            <a:off x="1589406" y="2654497"/>
            <a:ext cx="9013187" cy="2756767"/>
            <a:chOff x="2387731" y="2510118"/>
            <a:chExt cx="9013187" cy="2756767"/>
          </a:xfrm>
        </p:grpSpPr>
        <p:sp>
          <p:nvSpPr>
            <p:cNvPr id="2" name="사각형: 둥근 모서리 1">
              <a:extLst>
                <a:ext uri="{FF2B5EF4-FFF2-40B4-BE49-F238E27FC236}">
                  <a16:creationId xmlns:a16="http://schemas.microsoft.com/office/drawing/2014/main" id="{E9223DA2-BECA-9D43-7F59-CD245D696D80}"/>
                </a:ext>
              </a:extLst>
            </p:cNvPr>
            <p:cNvSpPr/>
            <p:nvPr/>
          </p:nvSpPr>
          <p:spPr>
            <a:xfrm>
              <a:off x="4600575" y="2510118"/>
              <a:ext cx="2990850" cy="638175"/>
            </a:xfrm>
            <a:prstGeom prst="roundRect">
              <a:avLst/>
            </a:prstGeom>
            <a:solidFill>
              <a:srgbClr val="FFE57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바퀴 유무</a:t>
              </a:r>
            </a:p>
          </p:txBody>
        </p:sp>
        <p:sp>
          <p:nvSpPr>
            <p:cNvPr id="5" name="사각형: 둥근 모서리 4">
              <a:extLst>
                <a:ext uri="{FF2B5EF4-FFF2-40B4-BE49-F238E27FC236}">
                  <a16:creationId xmlns:a16="http://schemas.microsoft.com/office/drawing/2014/main" id="{160C913D-C1D7-4F03-B723-A049C9E48BFE}"/>
                </a:ext>
              </a:extLst>
            </p:cNvPr>
            <p:cNvSpPr/>
            <p:nvPr/>
          </p:nvSpPr>
          <p:spPr>
            <a:xfrm>
              <a:off x="3135817" y="3539445"/>
              <a:ext cx="2138555" cy="638175"/>
            </a:xfrm>
            <a:prstGeom prst="roundRect">
              <a:avLst/>
            </a:prstGeom>
            <a:solidFill>
              <a:srgbClr val="FFE57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엔진 유무</a:t>
              </a:r>
              <a:endParaRPr lang="en-US" altLang="ko-KR" dirty="0">
                <a:solidFill>
                  <a:schemeClr val="tx1"/>
                </a:solidFill>
              </a:endParaRPr>
            </a:p>
          </p:txBody>
        </p:sp>
        <p:sp>
          <p:nvSpPr>
            <p:cNvPr id="7" name="사각형: 둥근 모서리 6">
              <a:extLst>
                <a:ext uri="{FF2B5EF4-FFF2-40B4-BE49-F238E27FC236}">
                  <a16:creationId xmlns:a16="http://schemas.microsoft.com/office/drawing/2014/main" id="{A029B83F-DA0F-CAC5-4FDB-A05C19D24BD4}"/>
                </a:ext>
              </a:extLst>
            </p:cNvPr>
            <p:cNvSpPr/>
            <p:nvPr/>
          </p:nvSpPr>
          <p:spPr>
            <a:xfrm>
              <a:off x="6917630" y="3539444"/>
              <a:ext cx="2138555" cy="638175"/>
            </a:xfrm>
            <a:prstGeom prst="roundRect">
              <a:avLst/>
            </a:prstGeom>
            <a:solidFill>
              <a:srgbClr val="FFE57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날개 유무</a:t>
              </a:r>
            </a:p>
          </p:txBody>
        </p:sp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C6164F4D-F3AF-7A7B-3034-A6B771FBB923}"/>
                </a:ext>
              </a:extLst>
            </p:cNvPr>
            <p:cNvSpPr/>
            <p:nvPr/>
          </p:nvSpPr>
          <p:spPr>
            <a:xfrm>
              <a:off x="2387731" y="4618236"/>
              <a:ext cx="1496172" cy="638175"/>
            </a:xfrm>
            <a:prstGeom prst="roundRect">
              <a:avLst/>
            </a:prstGeom>
            <a:solidFill>
              <a:srgbClr val="FFE57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자동차</a:t>
              </a:r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456B8CD9-7CD6-9F1C-EE7D-A5BE2A266A8B}"/>
                </a:ext>
              </a:extLst>
            </p:cNvPr>
            <p:cNvSpPr/>
            <p:nvPr/>
          </p:nvSpPr>
          <p:spPr>
            <a:xfrm>
              <a:off x="4352181" y="4628710"/>
              <a:ext cx="1496172" cy="638175"/>
            </a:xfrm>
            <a:prstGeom prst="roundRect">
              <a:avLst/>
            </a:prstGeom>
            <a:solidFill>
              <a:srgbClr val="FFE57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자전거</a:t>
              </a:r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F0C971B0-A85A-71E5-B70D-F588F8B886D3}"/>
                </a:ext>
              </a:extLst>
            </p:cNvPr>
            <p:cNvSpPr/>
            <p:nvPr/>
          </p:nvSpPr>
          <p:spPr>
            <a:xfrm>
              <a:off x="6343649" y="4621905"/>
              <a:ext cx="1496172" cy="638175"/>
            </a:xfrm>
            <a:prstGeom prst="roundRect">
              <a:avLst/>
            </a:prstGeom>
            <a:solidFill>
              <a:srgbClr val="FFE57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참새</a:t>
              </a:r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B070BEBC-1BEB-754B-AC2A-C697215BFF08}"/>
                </a:ext>
              </a:extLst>
            </p:cNvPr>
            <p:cNvSpPr/>
            <p:nvPr/>
          </p:nvSpPr>
          <p:spPr>
            <a:xfrm>
              <a:off x="8335117" y="4621904"/>
              <a:ext cx="1496172" cy="638175"/>
            </a:xfrm>
            <a:prstGeom prst="roundRect">
              <a:avLst/>
            </a:prstGeom>
            <a:solidFill>
              <a:srgbClr val="FFE575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dirty="0">
                  <a:solidFill>
                    <a:schemeClr val="tx1"/>
                  </a:solidFill>
                </a:rPr>
                <a:t>사람</a:t>
              </a:r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633E7F11-988E-1E01-8D1D-1686436BDC79}"/>
                </a:ext>
              </a:extLst>
            </p:cNvPr>
            <p:cNvCxnSpPr>
              <a:stCxn id="2" idx="2"/>
            </p:cNvCxnSpPr>
            <p:nvPr/>
          </p:nvCxnSpPr>
          <p:spPr>
            <a:xfrm flipH="1">
              <a:off x="4205094" y="3148293"/>
              <a:ext cx="1890906" cy="3911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직선 화살표 연결선 16">
              <a:extLst>
                <a:ext uri="{FF2B5EF4-FFF2-40B4-BE49-F238E27FC236}">
                  <a16:creationId xmlns:a16="http://schemas.microsoft.com/office/drawing/2014/main" id="{8DEC9BA5-0D23-26C1-F99B-317CFE570A8B}"/>
                </a:ext>
              </a:extLst>
            </p:cNvPr>
            <p:cNvCxnSpPr>
              <a:stCxn id="2" idx="2"/>
              <a:endCxn id="7" idx="0"/>
            </p:cNvCxnSpPr>
            <p:nvPr/>
          </p:nvCxnSpPr>
          <p:spPr>
            <a:xfrm>
              <a:off x="6096000" y="3148293"/>
              <a:ext cx="1890908" cy="39115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직선 화살표 연결선 19">
              <a:extLst>
                <a:ext uri="{FF2B5EF4-FFF2-40B4-BE49-F238E27FC236}">
                  <a16:creationId xmlns:a16="http://schemas.microsoft.com/office/drawing/2014/main" id="{AB077266-9D69-4DCF-F0CB-C35EF64BEEDC}"/>
                </a:ext>
              </a:extLst>
            </p:cNvPr>
            <p:cNvCxnSpPr>
              <a:stCxn id="5" idx="2"/>
              <a:endCxn id="8" idx="0"/>
            </p:cNvCxnSpPr>
            <p:nvPr/>
          </p:nvCxnSpPr>
          <p:spPr>
            <a:xfrm flipH="1">
              <a:off x="3135817" y="4177620"/>
              <a:ext cx="1069278" cy="44061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직선 화살표 연결선 21">
              <a:extLst>
                <a:ext uri="{FF2B5EF4-FFF2-40B4-BE49-F238E27FC236}">
                  <a16:creationId xmlns:a16="http://schemas.microsoft.com/office/drawing/2014/main" id="{6CB1EE9E-84B1-58E0-D5A6-BED85A84C686}"/>
                </a:ext>
              </a:extLst>
            </p:cNvPr>
            <p:cNvCxnSpPr>
              <a:stCxn id="5" idx="2"/>
              <a:endCxn id="10" idx="0"/>
            </p:cNvCxnSpPr>
            <p:nvPr/>
          </p:nvCxnSpPr>
          <p:spPr>
            <a:xfrm>
              <a:off x="4205095" y="4177620"/>
              <a:ext cx="895172" cy="4510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직선 화살표 연결선 23">
              <a:extLst>
                <a:ext uri="{FF2B5EF4-FFF2-40B4-BE49-F238E27FC236}">
                  <a16:creationId xmlns:a16="http://schemas.microsoft.com/office/drawing/2014/main" id="{90B90CCC-AFBB-8AC8-0EBA-771BFDAD692F}"/>
                </a:ext>
              </a:extLst>
            </p:cNvPr>
            <p:cNvCxnSpPr>
              <a:stCxn id="7" idx="2"/>
              <a:endCxn id="11" idx="0"/>
            </p:cNvCxnSpPr>
            <p:nvPr/>
          </p:nvCxnSpPr>
          <p:spPr>
            <a:xfrm flipH="1">
              <a:off x="7091735" y="4177619"/>
              <a:ext cx="895173" cy="4442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직선 화살표 연결선 25">
              <a:extLst>
                <a:ext uri="{FF2B5EF4-FFF2-40B4-BE49-F238E27FC236}">
                  <a16:creationId xmlns:a16="http://schemas.microsoft.com/office/drawing/2014/main" id="{2811F7C7-0CF7-7C7C-C4FD-613758F3D689}"/>
                </a:ext>
              </a:extLst>
            </p:cNvPr>
            <p:cNvCxnSpPr>
              <a:stCxn id="7" idx="2"/>
              <a:endCxn id="12" idx="0"/>
            </p:cNvCxnSpPr>
            <p:nvPr/>
          </p:nvCxnSpPr>
          <p:spPr>
            <a:xfrm>
              <a:off x="7986908" y="4177619"/>
              <a:ext cx="1096295" cy="4442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8" name="직선 화살표 연결선 27">
              <a:extLst>
                <a:ext uri="{FF2B5EF4-FFF2-40B4-BE49-F238E27FC236}">
                  <a16:creationId xmlns:a16="http://schemas.microsoft.com/office/drawing/2014/main" id="{78678FF3-1423-B5FD-E24A-24AB3B1B404B}"/>
                </a:ext>
              </a:extLst>
            </p:cNvPr>
            <p:cNvCxnSpPr>
              <a:cxnSpLocks/>
              <a:endCxn id="7" idx="3"/>
            </p:cNvCxnSpPr>
            <p:nvPr/>
          </p:nvCxnSpPr>
          <p:spPr>
            <a:xfrm flipH="1">
              <a:off x="9056185" y="3858532"/>
              <a:ext cx="127040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직선 화살표 연결선 30">
              <a:extLst>
                <a:ext uri="{FF2B5EF4-FFF2-40B4-BE49-F238E27FC236}">
                  <a16:creationId xmlns:a16="http://schemas.microsoft.com/office/drawing/2014/main" id="{16707FBB-A72A-88A8-5086-95AD9070DD57}"/>
                </a:ext>
              </a:extLst>
            </p:cNvPr>
            <p:cNvCxnSpPr>
              <a:cxnSpLocks/>
              <a:endCxn id="12" idx="3"/>
            </p:cNvCxnSpPr>
            <p:nvPr/>
          </p:nvCxnSpPr>
          <p:spPr>
            <a:xfrm flipH="1">
              <a:off x="9831289" y="4940992"/>
              <a:ext cx="495296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5752292-5827-11DE-A2A9-15FD047B9557}"/>
                </a:ext>
              </a:extLst>
            </p:cNvPr>
            <p:cNvSpPr txBox="1"/>
            <p:nvPr/>
          </p:nvSpPr>
          <p:spPr>
            <a:xfrm>
              <a:off x="10326585" y="3673865"/>
              <a:ext cx="10743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1</a:t>
              </a:r>
              <a:r>
                <a:rPr lang="ko-KR" altLang="en-US" dirty="0"/>
                <a:t>차 분류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2F239D0-FE0B-9603-8C1D-92D87EE2298A}"/>
                </a:ext>
              </a:extLst>
            </p:cNvPr>
            <p:cNvSpPr txBox="1"/>
            <p:nvPr/>
          </p:nvSpPr>
          <p:spPr>
            <a:xfrm>
              <a:off x="10326585" y="4763131"/>
              <a:ext cx="107433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2</a:t>
              </a:r>
              <a:r>
                <a:rPr lang="ko-KR" altLang="en-US" dirty="0"/>
                <a:t>차 분류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61993F2-C420-5554-2E37-32D1C3C326C7}"/>
                </a:ext>
              </a:extLst>
            </p:cNvPr>
            <p:cNvSpPr txBox="1"/>
            <p:nvPr/>
          </p:nvSpPr>
          <p:spPr>
            <a:xfrm>
              <a:off x="4668255" y="3156561"/>
              <a:ext cx="2866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예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C3D32BD-CF27-1888-1AAB-3D8ECC88AC44}"/>
                </a:ext>
              </a:extLst>
            </p:cNvPr>
            <p:cNvSpPr txBox="1"/>
            <p:nvPr/>
          </p:nvSpPr>
          <p:spPr>
            <a:xfrm>
              <a:off x="3240414" y="4224548"/>
              <a:ext cx="2866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예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7DD5F83-7D7E-EF80-22BE-0C655A5E8C99}"/>
                </a:ext>
              </a:extLst>
            </p:cNvPr>
            <p:cNvSpPr txBox="1"/>
            <p:nvPr/>
          </p:nvSpPr>
          <p:spPr>
            <a:xfrm>
              <a:off x="7214759" y="4219707"/>
              <a:ext cx="2866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예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7E5BE1BD-63F2-F729-607F-2F869A11B36B}"/>
                </a:ext>
              </a:extLst>
            </p:cNvPr>
            <p:cNvSpPr txBox="1"/>
            <p:nvPr/>
          </p:nvSpPr>
          <p:spPr>
            <a:xfrm>
              <a:off x="7358106" y="3156560"/>
              <a:ext cx="6586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아니요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7FEF1F37-4FE9-FFEF-F2B7-245D86450E7A}"/>
                </a:ext>
              </a:extLst>
            </p:cNvPr>
            <p:cNvSpPr txBox="1"/>
            <p:nvPr/>
          </p:nvSpPr>
          <p:spPr>
            <a:xfrm>
              <a:off x="4784470" y="4219707"/>
              <a:ext cx="6586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아니요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D059A1C-CA48-1436-5929-8EC04056181F}"/>
                </a:ext>
              </a:extLst>
            </p:cNvPr>
            <p:cNvSpPr txBox="1"/>
            <p:nvPr/>
          </p:nvSpPr>
          <p:spPr>
            <a:xfrm>
              <a:off x="8666660" y="4225181"/>
              <a:ext cx="65861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200" dirty="0"/>
                <a:t>아니요</a:t>
              </a:r>
            </a:p>
          </p:txBody>
        </p:sp>
      </p:grp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305A907-6B99-C095-A825-CA01638DB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16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789887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결정 트리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337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>
                <a:latin typeface="+mj-ea"/>
                <a:ea typeface="+mj-ea"/>
              </a:rPr>
              <a:t>결정 트리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9472465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엔트로피</a:t>
            </a:r>
            <a:r>
              <a:rPr lang="en-US" altLang="ko-KR" sz="1600" baseline="30000" dirty="0">
                <a:highlight>
                  <a:srgbClr val="FFFF00"/>
                </a:highlight>
                <a:latin typeface="+mn-ea"/>
              </a:rPr>
              <a:t>Entropy</a:t>
            </a:r>
            <a:r>
              <a:rPr lang="en-US" altLang="ko-KR" sz="1600" dirty="0">
                <a:highlight>
                  <a:srgbClr val="FFFF00"/>
                </a:highlight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: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확률의 불확실성을 수치로 나타낸 것</a:t>
            </a:r>
            <a:r>
              <a:rPr lang="ko-KR" altLang="en-US" sz="1600" dirty="0">
                <a:latin typeface="+mn-ea"/>
              </a:rPr>
              <a:t>으로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엔트로피가 높을수록 불확실성이 높다는 의미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3C5A3CF-5C8A-2325-AE93-0D2223D9EA32}"/>
              </a:ext>
            </a:extLst>
          </p:cNvPr>
          <p:cNvSpPr txBox="1"/>
          <p:nvPr/>
        </p:nvSpPr>
        <p:spPr>
          <a:xfrm>
            <a:off x="492380" y="3586475"/>
            <a:ext cx="8880957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지니</a:t>
            </a:r>
            <a:r>
              <a:rPr lang="en-US" altLang="ko-KR" sz="1600" dirty="0">
                <a:highlight>
                  <a:srgbClr val="FFFF00"/>
                </a:highlight>
                <a:latin typeface="+mn-ea"/>
              </a:rPr>
              <a:t> 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계수</a:t>
            </a:r>
            <a:r>
              <a:rPr lang="en-US" altLang="ko-KR" sz="1600" baseline="30000" dirty="0">
                <a:highlight>
                  <a:srgbClr val="FFFF00"/>
                </a:highlight>
                <a:latin typeface="+mn-ea"/>
              </a:rPr>
              <a:t>Gini Index</a:t>
            </a:r>
            <a:r>
              <a:rPr lang="en-US" altLang="ko-KR" sz="1600" dirty="0">
                <a:highlight>
                  <a:srgbClr val="FFFF00"/>
                </a:highlight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: </a:t>
            </a:r>
            <a:r>
              <a:rPr lang="ko-KR" altLang="en-US" sz="1600" dirty="0">
                <a:latin typeface="+mn-ea"/>
              </a:rPr>
              <a:t>불순도를 측정하는 지표로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데이터의 통계적 분산 정도를 정량화해서 표현한 값</a:t>
            </a:r>
            <a:br>
              <a:rPr lang="en-US" altLang="ko-KR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</a:br>
            <a:r>
              <a:rPr lang="ko-KR" altLang="en-US" sz="1600" dirty="0">
                <a:latin typeface="+mn-ea"/>
              </a:rPr>
              <a:t>지니 계수가 높을수록 데이터가 분산되어 있음을 의미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50BF280-1A7D-FC25-A56A-0DEF25D132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0662" y="2261470"/>
            <a:ext cx="3986714" cy="99016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A6F1E07D-D18D-36B1-5DB9-9F7F5D3CEC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811"/>
          <a:stretch/>
        </p:blipFill>
        <p:spPr>
          <a:xfrm>
            <a:off x="6096000" y="2412014"/>
            <a:ext cx="4800600" cy="689076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04CE4C1-2CD9-610A-5684-27F761E9CE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6853" y="4393848"/>
            <a:ext cx="4198893" cy="968078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0EC426-4279-BC0F-E0F3-E8A35AF68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17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2213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394851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라이브러리 호출 및 데이터 준비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337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>
                <a:latin typeface="+mj-ea"/>
                <a:ea typeface="+mj-ea"/>
              </a:rPr>
              <a:t>결정 트리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5580374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Index_col</a:t>
            </a:r>
            <a:r>
              <a:rPr lang="en-US" altLang="ko-KR" sz="1600" dirty="0">
                <a:latin typeface="+mn-ea"/>
              </a:rPr>
              <a:t> : </a:t>
            </a:r>
            <a:r>
              <a:rPr lang="ko-KR" altLang="en-US" sz="1600" dirty="0">
                <a:latin typeface="+mn-ea"/>
              </a:rPr>
              <a:t>컬럼</a:t>
            </a:r>
            <a:r>
              <a:rPr lang="en-US" altLang="ko-KR" sz="1600" baseline="30000" dirty="0">
                <a:latin typeface="+mn-ea"/>
              </a:rPr>
              <a:t>Column</a:t>
            </a:r>
            <a:r>
              <a:rPr lang="ko-KR" altLang="en-US" sz="1600" dirty="0">
                <a:latin typeface="+mn-ea"/>
              </a:rPr>
              <a:t>을 인덱스로 저장해 불러 올 때 사용</a:t>
            </a:r>
            <a:endParaRPr lang="en-US" altLang="ko-KR" sz="1600" baseline="300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A346ECE-0B95-48E5-F8C9-86B45979C6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257425"/>
            <a:ext cx="4439579" cy="14001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05B993A-4396-85AF-3C0D-1EFB08BF7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257425"/>
            <a:ext cx="5438775" cy="4105275"/>
          </a:xfrm>
          <a:prstGeom prst="rect">
            <a:avLst/>
          </a:prstGeom>
        </p:spPr>
      </p:pic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676C8D8-0AE7-940E-A2E0-9B25164D0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18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5856937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11788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데이터 </a:t>
            </a:r>
            <a:r>
              <a:rPr lang="ko-KR" altLang="en-US" sz="2000" dirty="0" err="1">
                <a:latin typeface="+mj-ea"/>
                <a:ea typeface="+mj-ea"/>
              </a:rPr>
              <a:t>전처리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337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>
                <a:latin typeface="+mj-ea"/>
                <a:ea typeface="+mj-ea"/>
              </a:rPr>
              <a:t>결정 트리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8547533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승객의 생존 여부를 예측하기 위해 전체 데이터에서 성별 데이터 열의 범주형 값을 숫자로 매핑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값이 없는 데이터를 삭제하고 성별을 특성으로 사용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생존 열을 목표변수로 지정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A1B08C1-D230-4312-C896-F48821B15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541470"/>
            <a:ext cx="4867275" cy="10001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02B1E14-CC4C-57D3-FD55-DEF132B7E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80" y="5453455"/>
            <a:ext cx="2628900" cy="4476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289AC9A-CD40-4C0E-FD31-FFE97D7390D3}"/>
              </a:ext>
            </a:extLst>
          </p:cNvPr>
          <p:cNvSpPr txBox="1"/>
          <p:nvPr/>
        </p:nvSpPr>
        <p:spPr>
          <a:xfrm>
            <a:off x="231419" y="3678933"/>
            <a:ext cx="412965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훈련과 테스트 데이터셋으로 분리</a:t>
            </a:r>
            <a:endParaRPr lang="en-US" altLang="ko-KR" sz="2000" dirty="0">
              <a:latin typeface="+mj-ea"/>
              <a:ea typeface="+mj-ea"/>
            </a:endParaRP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668204D1-97C4-85C6-53E5-BE2D763A33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380" y="4301212"/>
            <a:ext cx="5000625" cy="4191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F0EC64EF-424B-B806-0B83-CA4931FB4748}"/>
              </a:ext>
            </a:extLst>
          </p:cNvPr>
          <p:cNvSpPr txBox="1"/>
          <p:nvPr/>
        </p:nvSpPr>
        <p:spPr>
          <a:xfrm>
            <a:off x="231419" y="4832964"/>
            <a:ext cx="266771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결정 트리 모델 생성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F87CEED-6F89-F41A-A63F-F54D055121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19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4200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지도 학습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24612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</a:t>
            </a:r>
            <a:r>
              <a:rPr lang="ko-KR" altLang="en-US" sz="3200" dirty="0">
                <a:latin typeface="+mj-ea"/>
                <a:ea typeface="+mj-ea"/>
              </a:rPr>
              <a:t>지도 학습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7872668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지도 학습은 정답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레이블</a:t>
            </a:r>
            <a:r>
              <a:rPr lang="en-US" altLang="ko-KR" sz="1600" baseline="30000" dirty="0">
                <a:latin typeface="+mn-ea"/>
              </a:rPr>
              <a:t>Label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을 컴퓨터에 미리 알려 주고 데이터를 학습시키는 방법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지도 학습에는 분류와 회귀가 있음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분류</a:t>
            </a:r>
            <a:r>
              <a:rPr lang="en-US" altLang="ko-KR" sz="1600" baseline="30000" dirty="0">
                <a:highlight>
                  <a:srgbClr val="FFFF00"/>
                </a:highlight>
                <a:latin typeface="+mn-ea"/>
              </a:rPr>
              <a:t>Classification</a:t>
            </a:r>
            <a:r>
              <a:rPr lang="ko-KR" altLang="en-US" sz="1600" dirty="0">
                <a:latin typeface="+mn-ea"/>
              </a:rPr>
              <a:t>는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주어진 데이터를 정해진 범주에 따라 분류</a:t>
            </a:r>
            <a:endParaRPr lang="en-US" altLang="ko-KR" sz="1600" dirty="0">
              <a:solidFill>
                <a:schemeClr val="accent4">
                  <a:lumMod val="75000"/>
                </a:schemeClr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회귀</a:t>
            </a:r>
            <a:r>
              <a:rPr lang="en-US" altLang="ko-KR" sz="1600" baseline="30000" dirty="0">
                <a:highlight>
                  <a:srgbClr val="FFFF00"/>
                </a:highlight>
                <a:latin typeface="+mn-ea"/>
              </a:rPr>
              <a:t>Regression</a:t>
            </a:r>
            <a:r>
              <a:rPr lang="ko-KR" altLang="en-US" sz="1600" dirty="0">
                <a:latin typeface="+mn-ea"/>
              </a:rPr>
              <a:t>는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데이터들의 특성을 기준을 연속된 값을 그래프로 표현</a:t>
            </a:r>
            <a:endParaRPr lang="en-US" altLang="ko-KR" sz="1600" dirty="0">
              <a:solidFill>
                <a:schemeClr val="accent4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1026" name="Picture 2" descr="ML] - Regression vs Classification (회귀, 분류)">
            <a:extLst>
              <a:ext uri="{FF2B5EF4-FFF2-40B4-BE49-F238E27FC236}">
                <a16:creationId xmlns:a16="http://schemas.microsoft.com/office/drawing/2014/main" id="{4D3C4730-AB4E-CCFF-9B1A-799B7F3AE3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3717" y="3212914"/>
            <a:ext cx="5884566" cy="2942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9413773-9AB1-6F1C-0A5C-F9B338218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2140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모델 훈련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337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>
                <a:latin typeface="+mj-ea"/>
                <a:ea typeface="+mj-ea"/>
              </a:rPr>
              <a:t>결정 트리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2CFCC25-055A-48D6-A6FE-BC1DF4952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00" y="1623319"/>
            <a:ext cx="1924050" cy="3048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B8E0E9C8-1F13-CF09-E663-4E4D71AF47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55"/>
          <a:stretch/>
        </p:blipFill>
        <p:spPr>
          <a:xfrm>
            <a:off x="605677" y="2139568"/>
            <a:ext cx="1682704" cy="45720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A8649E10-C117-B541-8CC9-CE7B6200EE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00" y="4079617"/>
            <a:ext cx="2981325" cy="6667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7056C4A-C6E5-F4E1-51E5-0EEB41A0EE17}"/>
              </a:ext>
            </a:extLst>
          </p:cNvPr>
          <p:cNvSpPr txBox="1"/>
          <p:nvPr/>
        </p:nvSpPr>
        <p:spPr>
          <a:xfrm>
            <a:off x="263000" y="2880632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모델 예측</a:t>
            </a:r>
            <a:endParaRPr lang="en-US" altLang="ko-KR" sz="2000" dirty="0">
              <a:latin typeface="+mj-ea"/>
              <a:ea typeface="+mj-ea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CF5A3147-A2FD-8C28-DD42-A1DC8299E1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700" y="4953258"/>
            <a:ext cx="1295400" cy="23812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326BCA5-EC6E-C858-CCF2-301A0D1CCAD9}"/>
              </a:ext>
            </a:extLst>
          </p:cNvPr>
          <p:cNvSpPr txBox="1"/>
          <p:nvPr/>
        </p:nvSpPr>
        <p:spPr>
          <a:xfrm>
            <a:off x="475600" y="3446585"/>
            <a:ext cx="6083717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accuracy_score</a:t>
            </a:r>
            <a:r>
              <a:rPr lang="en-US" altLang="ko-KR" sz="1600" dirty="0">
                <a:latin typeface="+mn-ea"/>
              </a:rPr>
              <a:t>( ) : </a:t>
            </a:r>
            <a:r>
              <a:rPr lang="ko-KR" altLang="en-US" sz="1600" dirty="0">
                <a:latin typeface="+mn-ea"/>
              </a:rPr>
              <a:t>테스트 데이터에 대한 예측 결과를 보여줌</a:t>
            </a:r>
            <a:endParaRPr lang="en-US" altLang="ko-KR" sz="1600" dirty="0">
              <a:latin typeface="+mn-ea"/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4E1D82-C8A1-7DAD-BC98-C91045A13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20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706737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370486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혼동 행렬을 이용한 성능 측정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233749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3. </a:t>
            </a:r>
            <a:r>
              <a:rPr lang="ko-KR" altLang="en-US" sz="3200" dirty="0">
                <a:latin typeface="+mj-ea"/>
                <a:ea typeface="+mj-ea"/>
              </a:rPr>
              <a:t>결정 트리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597899" y="2935843"/>
            <a:ext cx="7141699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True Positive : </a:t>
            </a:r>
            <a:r>
              <a:rPr lang="ko-KR" altLang="en-US" sz="1600" dirty="0">
                <a:latin typeface="+mn-ea"/>
              </a:rPr>
              <a:t>모델 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분류기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이 </a:t>
            </a:r>
            <a:r>
              <a:rPr lang="en-US" altLang="ko-KR" sz="1600" dirty="0">
                <a:latin typeface="+mn-ea"/>
              </a:rPr>
              <a:t>‘1’</a:t>
            </a:r>
            <a:r>
              <a:rPr lang="ko-KR" altLang="en-US" sz="1600" dirty="0">
                <a:latin typeface="+mn-ea"/>
              </a:rPr>
              <a:t>이라고 예측했는데 실제 값도 </a:t>
            </a:r>
            <a:r>
              <a:rPr lang="en-US" altLang="ko-KR" sz="1600" dirty="0">
                <a:latin typeface="+mn-ea"/>
              </a:rPr>
              <a:t>’1‘</a:t>
            </a:r>
            <a:r>
              <a:rPr lang="ko-KR" altLang="en-US" sz="1600" dirty="0">
                <a:latin typeface="+mn-ea"/>
              </a:rPr>
              <a:t>인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경우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True Negative : </a:t>
            </a:r>
            <a:r>
              <a:rPr lang="ko-KR" altLang="en-US" sz="1600" dirty="0">
                <a:latin typeface="+mn-ea"/>
              </a:rPr>
              <a:t>모델 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분류기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이 </a:t>
            </a:r>
            <a:r>
              <a:rPr lang="en-US" altLang="ko-KR" sz="1600" dirty="0">
                <a:latin typeface="+mn-ea"/>
              </a:rPr>
              <a:t>‘0’</a:t>
            </a:r>
            <a:r>
              <a:rPr lang="ko-KR" altLang="en-US" sz="1600" dirty="0">
                <a:latin typeface="+mn-ea"/>
              </a:rPr>
              <a:t>이라고 예측했는데 실제 값도 </a:t>
            </a:r>
            <a:r>
              <a:rPr lang="en-US" altLang="ko-KR" sz="1600" dirty="0">
                <a:latin typeface="+mn-ea"/>
              </a:rPr>
              <a:t>’0‘</a:t>
            </a:r>
            <a:r>
              <a:rPr lang="ko-KR" altLang="en-US" sz="1600" dirty="0">
                <a:latin typeface="+mn-ea"/>
              </a:rPr>
              <a:t>인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경우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False Positive : </a:t>
            </a:r>
            <a:r>
              <a:rPr lang="ko-KR" altLang="en-US" sz="1600" dirty="0">
                <a:latin typeface="+mn-ea"/>
              </a:rPr>
              <a:t>모델 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분류기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이 </a:t>
            </a:r>
            <a:r>
              <a:rPr lang="en-US" altLang="ko-KR" sz="1600" dirty="0">
                <a:latin typeface="+mn-ea"/>
              </a:rPr>
              <a:t>‘1’</a:t>
            </a:r>
            <a:r>
              <a:rPr lang="ko-KR" altLang="en-US" sz="1600" dirty="0">
                <a:latin typeface="+mn-ea"/>
              </a:rPr>
              <a:t>이라고 예측했는데 실제 값도 </a:t>
            </a:r>
            <a:r>
              <a:rPr lang="en-US" altLang="ko-KR" sz="1600" dirty="0">
                <a:latin typeface="+mn-ea"/>
              </a:rPr>
              <a:t>’0‘</a:t>
            </a:r>
            <a:r>
              <a:rPr lang="ko-KR" altLang="en-US" sz="1600" dirty="0">
                <a:latin typeface="+mn-ea"/>
              </a:rPr>
              <a:t>인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경우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False Negative : </a:t>
            </a:r>
            <a:r>
              <a:rPr lang="ko-KR" altLang="en-US" sz="1600" dirty="0">
                <a:latin typeface="+mn-ea"/>
              </a:rPr>
              <a:t>모델 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분류기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이 </a:t>
            </a:r>
            <a:r>
              <a:rPr lang="en-US" altLang="ko-KR" sz="1600" dirty="0">
                <a:latin typeface="+mn-ea"/>
              </a:rPr>
              <a:t>‘0’</a:t>
            </a:r>
            <a:r>
              <a:rPr lang="ko-KR" altLang="en-US" sz="1600" dirty="0">
                <a:latin typeface="+mn-ea"/>
              </a:rPr>
              <a:t>이라고 예측했는데 실제 값도 </a:t>
            </a:r>
            <a:r>
              <a:rPr lang="en-US" altLang="ko-KR" sz="1600" dirty="0">
                <a:latin typeface="+mn-ea"/>
              </a:rPr>
              <a:t>’1‘</a:t>
            </a:r>
            <a:r>
              <a:rPr lang="ko-KR" altLang="en-US" sz="1600" dirty="0">
                <a:latin typeface="+mn-ea"/>
              </a:rPr>
              <a:t>인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경우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A4A820E-AA7A-5CD9-E0D2-E52876DC35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899" y="1506258"/>
            <a:ext cx="4745171" cy="1332548"/>
          </a:xfrm>
          <a:prstGeom prst="rect">
            <a:avLst/>
          </a:prstGeom>
        </p:spPr>
      </p:pic>
      <p:grpSp>
        <p:nvGrpSpPr>
          <p:cNvPr id="14" name="그룹 13">
            <a:extLst>
              <a:ext uri="{FF2B5EF4-FFF2-40B4-BE49-F238E27FC236}">
                <a16:creationId xmlns:a16="http://schemas.microsoft.com/office/drawing/2014/main" id="{BFBAA16E-6589-4C7F-6EFB-B3722B6277DD}"/>
              </a:ext>
            </a:extLst>
          </p:cNvPr>
          <p:cNvGrpSpPr/>
          <p:nvPr/>
        </p:nvGrpSpPr>
        <p:grpSpPr>
          <a:xfrm>
            <a:off x="5746664" y="1506258"/>
            <a:ext cx="4762500" cy="1066800"/>
            <a:chOff x="492379" y="4420076"/>
            <a:chExt cx="4762500" cy="1066800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CB4E51DA-7929-9C54-22E9-1E4F582A03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92379" y="4420076"/>
              <a:ext cx="4762500" cy="1066800"/>
            </a:xfrm>
            <a:prstGeom prst="rect">
              <a:avLst/>
            </a:prstGeom>
          </p:spPr>
        </p:pic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9E652573-64D9-2828-3C6F-CA17265B4C55}"/>
                </a:ext>
              </a:extLst>
            </p:cNvPr>
            <p:cNvSpPr/>
            <p:nvPr/>
          </p:nvSpPr>
          <p:spPr>
            <a:xfrm>
              <a:off x="3322320" y="4712970"/>
              <a:ext cx="365760" cy="31681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814E6233-62AB-3014-6282-91C0A71F6E79}"/>
                </a:ext>
              </a:extLst>
            </p:cNvPr>
            <p:cNvSpPr/>
            <p:nvPr/>
          </p:nvSpPr>
          <p:spPr>
            <a:xfrm>
              <a:off x="4815840" y="5067881"/>
              <a:ext cx="365760" cy="31681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96268D5-D6FE-02F8-30CB-1ADEF38CAB9F}"/>
                </a:ext>
              </a:extLst>
            </p:cNvPr>
            <p:cNvSpPr/>
            <p:nvPr/>
          </p:nvSpPr>
          <p:spPr>
            <a:xfrm>
              <a:off x="3322320" y="5061531"/>
              <a:ext cx="365760" cy="316811"/>
            </a:xfrm>
            <a:prstGeom prst="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8AC3A35A-B774-308C-EE66-831C3A195395}"/>
                </a:ext>
              </a:extLst>
            </p:cNvPr>
            <p:cNvSpPr/>
            <p:nvPr/>
          </p:nvSpPr>
          <p:spPr>
            <a:xfrm>
              <a:off x="4814570" y="4732020"/>
              <a:ext cx="365760" cy="316811"/>
            </a:xfrm>
            <a:prstGeom prst="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6" name="그림 5">
            <a:extLst>
              <a:ext uri="{FF2B5EF4-FFF2-40B4-BE49-F238E27FC236}">
                <a16:creationId xmlns:a16="http://schemas.microsoft.com/office/drawing/2014/main" id="{8945F245-574A-8423-7925-A7CB61518B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854" y="4595947"/>
            <a:ext cx="6243115" cy="1705662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F6769DB0-989B-5A4C-08AD-FC839A928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21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48693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60680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독립변수</a:t>
            </a:r>
            <a:r>
              <a:rPr lang="en-US" altLang="ko-KR" sz="2000" dirty="0">
                <a:latin typeface="+mj-ea"/>
                <a:ea typeface="+mj-ea"/>
              </a:rPr>
              <a:t>, </a:t>
            </a:r>
            <a:r>
              <a:rPr lang="ko-KR" altLang="en-US" sz="2000" dirty="0">
                <a:latin typeface="+mj-ea"/>
                <a:ea typeface="+mj-ea"/>
              </a:rPr>
              <a:t>종속변수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5359159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독립변수</a:t>
            </a:r>
            <a:r>
              <a:rPr lang="en-US" altLang="ko-KR" sz="1600" dirty="0">
                <a:highlight>
                  <a:srgbClr val="FFFF00"/>
                </a:highlight>
                <a:latin typeface="+mn-ea"/>
              </a:rPr>
              <a:t>(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예측 변수</a:t>
            </a:r>
            <a:r>
              <a:rPr lang="en-US" altLang="ko-KR" sz="1600" dirty="0">
                <a:highlight>
                  <a:srgbClr val="FFFF00"/>
                </a:highlight>
                <a:latin typeface="+mn-ea"/>
              </a:rPr>
              <a:t>)</a:t>
            </a:r>
            <a:r>
              <a:rPr lang="en-US" altLang="ko-KR" sz="1600" dirty="0">
                <a:latin typeface="+mn-ea"/>
              </a:rPr>
              <a:t> : </a:t>
            </a:r>
            <a:r>
              <a:rPr lang="ko-KR" altLang="en-US" sz="1600" dirty="0">
                <a:latin typeface="+mn-ea"/>
              </a:rPr>
              <a:t>영향을 미칠 것으로 예상되는 변수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종속변수</a:t>
            </a:r>
            <a:r>
              <a:rPr lang="en-US" altLang="ko-KR" sz="1600" dirty="0">
                <a:highlight>
                  <a:srgbClr val="FFFF00"/>
                </a:highlight>
                <a:latin typeface="+mn-ea"/>
              </a:rPr>
              <a:t>(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기준 변수</a:t>
            </a:r>
            <a:r>
              <a:rPr lang="en-US" altLang="ko-KR" sz="1600" dirty="0">
                <a:highlight>
                  <a:srgbClr val="FFFF00"/>
                </a:highlight>
                <a:latin typeface="+mn-ea"/>
              </a:rPr>
              <a:t>)</a:t>
            </a:r>
            <a:r>
              <a:rPr lang="en-US" altLang="ko-KR" sz="1600" dirty="0">
                <a:latin typeface="+mn-ea"/>
              </a:rPr>
              <a:t> : </a:t>
            </a:r>
            <a:r>
              <a:rPr lang="ko-KR" altLang="en-US" sz="1600" dirty="0">
                <a:latin typeface="+mn-ea"/>
              </a:rPr>
              <a:t>영향을 받을 것으로 예상되는 변수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484601D-CF08-67BD-CE8A-926E0E92C4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49" t="28727" r="20364" b="30051"/>
          <a:stretch/>
        </p:blipFill>
        <p:spPr bwMode="auto">
          <a:xfrm>
            <a:off x="2828526" y="2474250"/>
            <a:ext cx="2876843" cy="1139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E936094-AB28-21BC-18A1-0DD1F57A3170}"/>
              </a:ext>
            </a:extLst>
          </p:cNvPr>
          <p:cNvSpPr txBox="1"/>
          <p:nvPr/>
        </p:nvSpPr>
        <p:spPr>
          <a:xfrm>
            <a:off x="231420" y="3552093"/>
            <a:ext cx="2055371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로지스틱 회귀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3DC0BB9-E306-0EE0-7859-2947240AC1AD}"/>
              </a:ext>
            </a:extLst>
          </p:cNvPr>
          <p:cNvSpPr txBox="1"/>
          <p:nvPr/>
        </p:nvSpPr>
        <p:spPr>
          <a:xfrm>
            <a:off x="492380" y="4196497"/>
            <a:ext cx="9701695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로지스틱 회귀</a:t>
            </a:r>
            <a:r>
              <a:rPr lang="en-US" altLang="ko-KR" sz="1600" baseline="30000" dirty="0">
                <a:latin typeface="+mn-ea"/>
              </a:rPr>
              <a:t>Logistic Regression</a:t>
            </a:r>
            <a:r>
              <a:rPr lang="ko-KR" altLang="en-US" sz="1600" dirty="0">
                <a:latin typeface="+mn-ea"/>
              </a:rPr>
              <a:t>는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분석하고자 하는 대상들이 두 집단 혹은 그 이상의 집단으로 나누어진 경우</a:t>
            </a:r>
            <a:endParaRPr lang="en-US" altLang="ko-KR" sz="1600" dirty="0">
              <a:solidFill>
                <a:schemeClr val="accent4">
                  <a:lumMod val="75000"/>
                </a:schemeClr>
              </a:solidFill>
              <a:latin typeface="+mn-ea"/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2F2F90-7C96-5B6A-4E49-1DA540F87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22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290615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394851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라이브러리 호출 및 데이터 분석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7606570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Diguts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데이터셋의 형대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이미지가 </a:t>
            </a:r>
            <a:r>
              <a:rPr lang="en-US" altLang="ko-KR" sz="1600" dirty="0">
                <a:latin typeface="+mn-ea"/>
              </a:rPr>
              <a:t>1797</a:t>
            </a:r>
            <a:r>
              <a:rPr lang="ko-KR" altLang="en-US" sz="1600" dirty="0">
                <a:latin typeface="+mn-ea"/>
              </a:rPr>
              <a:t>개 있으며</a:t>
            </a:r>
            <a:r>
              <a:rPr lang="en-US" altLang="ko-KR" sz="1600" dirty="0">
                <a:latin typeface="+mn-ea"/>
              </a:rPr>
              <a:t>, 8X8 </a:t>
            </a:r>
            <a:r>
              <a:rPr lang="ko-KR" altLang="en-US" sz="1600" dirty="0">
                <a:latin typeface="+mn-ea"/>
              </a:rPr>
              <a:t>이미지의 </a:t>
            </a:r>
            <a:r>
              <a:rPr lang="en-US" altLang="ko-KR" sz="1600" dirty="0">
                <a:latin typeface="+mn-ea"/>
              </a:rPr>
              <a:t>64</a:t>
            </a:r>
            <a:r>
              <a:rPr lang="ko-KR" altLang="en-US" sz="1600" dirty="0">
                <a:latin typeface="+mn-ea"/>
              </a:rPr>
              <a:t>차원을 가짐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레이블 이미지가 </a:t>
            </a:r>
            <a:r>
              <a:rPr lang="en-US" altLang="ko-KR" sz="1600" dirty="0">
                <a:latin typeface="+mn-ea"/>
              </a:rPr>
              <a:t>1797</a:t>
            </a:r>
            <a:r>
              <a:rPr lang="ko-KR" altLang="en-US" sz="1600" dirty="0">
                <a:latin typeface="+mn-ea"/>
              </a:rPr>
              <a:t>개가 있음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400A03A-92D4-33BF-56C1-3259327C1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544908"/>
            <a:ext cx="3209925" cy="99060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2A6BEC6-4213-F5B8-135A-BBA966C230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80" y="3740943"/>
            <a:ext cx="1924050" cy="400050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1207D95-5219-CB1D-ED4B-2C1E96501B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23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81997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3376245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Digits </a:t>
            </a:r>
            <a:r>
              <a:rPr lang="ko-KR" altLang="en-US" sz="2000" dirty="0">
                <a:latin typeface="+mj-ea"/>
                <a:ea typeface="+mj-ea"/>
              </a:rPr>
              <a:t>데이터셋의 시각화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8666155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plt.figure</a:t>
            </a:r>
            <a:r>
              <a:rPr lang="en-US" altLang="ko-KR" sz="1600" dirty="0">
                <a:latin typeface="+mn-ea"/>
              </a:rPr>
              <a:t>(</a:t>
            </a:r>
            <a:r>
              <a:rPr lang="en-US" altLang="ko-KR" sz="1600" dirty="0" err="1">
                <a:latin typeface="+mn-ea"/>
              </a:rPr>
              <a:t>figsize</a:t>
            </a:r>
            <a:r>
              <a:rPr lang="en-US" altLang="ko-KR" sz="1600" dirty="0">
                <a:latin typeface="+mn-ea"/>
              </a:rPr>
              <a:t>=(20,4)) : </a:t>
            </a:r>
            <a:r>
              <a:rPr lang="ko-KR" altLang="en-US" sz="1600" dirty="0">
                <a:latin typeface="+mn-ea"/>
              </a:rPr>
              <a:t>그림을 생성하고 가로 </a:t>
            </a:r>
            <a:r>
              <a:rPr lang="en-US" altLang="ko-KR" sz="1600" dirty="0">
                <a:latin typeface="+mn-ea"/>
              </a:rPr>
              <a:t>20 </a:t>
            </a:r>
            <a:r>
              <a:rPr lang="ko-KR" altLang="en-US" sz="1600" dirty="0">
                <a:latin typeface="+mn-ea"/>
              </a:rPr>
              <a:t>세로</a:t>
            </a:r>
            <a:r>
              <a:rPr lang="en-US" altLang="ko-KR" sz="1600" dirty="0">
                <a:latin typeface="+mn-ea"/>
              </a:rPr>
              <a:t>4</a:t>
            </a:r>
            <a:r>
              <a:rPr lang="ko-KR" altLang="en-US" sz="1600" dirty="0">
                <a:latin typeface="+mn-ea"/>
              </a:rPr>
              <a:t>의 크기를 가진 그림을 생성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데이터셋에서 처음 </a:t>
            </a:r>
            <a:r>
              <a:rPr lang="en-US" altLang="ko-KR" sz="1600" dirty="0">
                <a:latin typeface="+mn-ea"/>
              </a:rPr>
              <a:t>5</a:t>
            </a:r>
            <a:r>
              <a:rPr lang="ko-KR" altLang="en-US" sz="1600" dirty="0">
                <a:latin typeface="+mn-ea"/>
              </a:rPr>
              <a:t>개의 샘플 이미지와 레이블 을 가져와 반복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plt.subplot</a:t>
            </a:r>
            <a:r>
              <a:rPr lang="en-US" altLang="ko-KR" sz="1600" dirty="0">
                <a:latin typeface="+mn-ea"/>
              </a:rPr>
              <a:t>(1, 5, index +1) : 1</a:t>
            </a:r>
            <a:r>
              <a:rPr lang="ko-KR" altLang="en-US" sz="1600" dirty="0">
                <a:latin typeface="+mn-ea"/>
              </a:rPr>
              <a:t>행 </a:t>
            </a:r>
            <a:r>
              <a:rPr lang="en-US" altLang="ko-KR" sz="1600" dirty="0">
                <a:latin typeface="+mn-ea"/>
              </a:rPr>
              <a:t>5</a:t>
            </a:r>
            <a:r>
              <a:rPr lang="ko-KR" altLang="en-US" sz="1600" dirty="0">
                <a:latin typeface="+mn-ea"/>
              </a:rPr>
              <a:t>열의 </a:t>
            </a:r>
            <a:r>
              <a:rPr lang="ko-KR" altLang="en-US" sz="1600" dirty="0" err="1">
                <a:latin typeface="+mn-ea"/>
              </a:rPr>
              <a:t>서브플롯</a:t>
            </a:r>
            <a:r>
              <a:rPr lang="ko-KR" altLang="en-US" sz="1600" dirty="0">
                <a:latin typeface="+mn-ea"/>
              </a:rPr>
              <a:t> 중 현재 인덱스에 해당하는 </a:t>
            </a:r>
            <a:r>
              <a:rPr lang="ko-KR" altLang="en-US" sz="1600" dirty="0" err="1">
                <a:latin typeface="+mn-ea"/>
              </a:rPr>
              <a:t>서브플롯을</a:t>
            </a:r>
            <a:r>
              <a:rPr lang="ko-KR" altLang="en-US" sz="1600" dirty="0">
                <a:latin typeface="+mn-ea"/>
              </a:rPr>
              <a:t> 선택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C7D8769-69BD-2A88-5D36-4217169449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843582"/>
            <a:ext cx="5495925" cy="158115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4C8E7B05-9AAC-F13C-1293-E71898AB44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380" y="4559509"/>
            <a:ext cx="7546720" cy="1772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FFE3F9-7E9A-89AC-8A62-2DB636151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24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716637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584166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훈련과 테스트셋 분리 및 로지스틱 회귀 모델 생성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6747360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훈련셋과 검증 데이터셋 분리한후 분리된 데이터를 사용하여 모델을 훈련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89E35EA-DFF2-064C-C2BC-740A0DA7D3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137575"/>
            <a:ext cx="7553325" cy="116205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51EE603-FFA3-6C87-3E55-6FD318FE6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80" y="3467059"/>
            <a:ext cx="1438275" cy="438150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A49B016-E372-E600-49A6-24D9EF6D9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25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82596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394851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일부 데이터를 사용한 모델 예측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6322565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새로운 이미지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검증 데이터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에 대한 예측 결과를 </a:t>
            </a:r>
            <a:r>
              <a:rPr lang="ko-KR" altLang="en-US" sz="1600" dirty="0" err="1">
                <a:latin typeface="+mn-ea"/>
              </a:rPr>
              <a:t>넘파이</a:t>
            </a:r>
            <a:r>
              <a:rPr lang="ko-KR" altLang="en-US" sz="1600" dirty="0">
                <a:latin typeface="+mn-ea"/>
              </a:rPr>
              <a:t> 배열로 출력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이미지 열 개에 대한 예측을 한 번에 배열로 출력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6DDD23F-AADF-4FEC-0936-6292EB4CF7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10" y="2474250"/>
            <a:ext cx="3200400" cy="5048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4590BA0-4C24-F339-466F-226F4508B9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510" y="3113852"/>
            <a:ext cx="2609850" cy="247650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68065C8-218D-40A9-62AC-3AF4ACFA28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10" y="4726878"/>
            <a:ext cx="2952750" cy="61912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C8D541E-F381-4866-9BD1-D178803745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510" y="5480780"/>
            <a:ext cx="1352550" cy="28575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EC55DBA-B6BB-A17A-2BD9-43B263B16F2D}"/>
              </a:ext>
            </a:extLst>
          </p:cNvPr>
          <p:cNvSpPr txBox="1"/>
          <p:nvPr/>
        </p:nvSpPr>
        <p:spPr>
          <a:xfrm>
            <a:off x="231419" y="3521555"/>
            <a:ext cx="394851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전체 데이터를 사용한 모델 예측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4CCC6F6-36BE-1DCD-F786-8E3CF47D92F5}"/>
              </a:ext>
            </a:extLst>
          </p:cNvPr>
          <p:cNvSpPr txBox="1"/>
          <p:nvPr/>
        </p:nvSpPr>
        <p:spPr>
          <a:xfrm>
            <a:off x="492379" y="4165959"/>
            <a:ext cx="6761787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전체 </a:t>
            </a:r>
            <a:r>
              <a:rPr lang="ko-KR" altLang="en-US" sz="1600" dirty="0" err="1">
                <a:latin typeface="+mn-ea"/>
              </a:rPr>
              <a:t>데스트셋에</a:t>
            </a:r>
            <a:r>
              <a:rPr lang="ko-KR" altLang="en-US" sz="1600" dirty="0">
                <a:latin typeface="+mn-ea"/>
              </a:rPr>
              <a:t> 대한 예측 후 스코어</a:t>
            </a:r>
            <a:r>
              <a:rPr lang="en-US" altLang="ko-KR" sz="1600" dirty="0">
                <a:latin typeface="+mn-ea"/>
              </a:rPr>
              <a:t>(score) </a:t>
            </a:r>
            <a:r>
              <a:rPr lang="ko-KR" altLang="en-US" sz="1600" dirty="0">
                <a:latin typeface="+mn-ea"/>
              </a:rPr>
              <a:t>메서드를 사용한 성능 측정</a:t>
            </a:r>
            <a:endParaRPr lang="en-US" altLang="ko-KR" sz="1600" dirty="0">
              <a:latin typeface="+mn-ea"/>
            </a:endParaRPr>
          </a:p>
        </p:txBody>
      </p:sp>
      <p:sp>
        <p:nvSpPr>
          <p:cNvPr id="16" name="슬라이드 번호 개체 틀 15">
            <a:extLst>
              <a:ext uri="{FF2B5EF4-FFF2-40B4-BE49-F238E27FC236}">
                <a16:creationId xmlns:a16="http://schemas.microsoft.com/office/drawing/2014/main" id="{EAC1FF37-5741-2A15-08CA-E169A9DCB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26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631175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36154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혼동 행렬 시각화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6224781" cy="22728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sns.heatmap</a:t>
            </a:r>
            <a:r>
              <a:rPr lang="en-US" altLang="ko-KR" sz="1600" dirty="0">
                <a:latin typeface="+mn-ea"/>
              </a:rPr>
              <a:t>( ) : heatmap </a:t>
            </a:r>
            <a:r>
              <a:rPr lang="ko-KR" altLang="en-US" sz="1600" dirty="0">
                <a:latin typeface="+mn-ea"/>
              </a:rPr>
              <a:t>함수를 사용하여 혼동행렬을 시각화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 err="1">
                <a:latin typeface="+mn-ea"/>
              </a:rPr>
              <a:t>annot</a:t>
            </a:r>
            <a:r>
              <a:rPr lang="en-US" altLang="ko-KR" sz="1600" dirty="0">
                <a:latin typeface="+mn-ea"/>
              </a:rPr>
              <a:t> = True : </a:t>
            </a:r>
            <a:r>
              <a:rPr lang="ko-KR" altLang="en-US" sz="1600" dirty="0">
                <a:latin typeface="+mn-ea"/>
              </a:rPr>
              <a:t>각 셀에 숫자로 값을 표현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 err="1">
                <a:latin typeface="+mn-ea"/>
              </a:rPr>
              <a:t>fmt</a:t>
            </a:r>
            <a:r>
              <a:rPr lang="en-US" altLang="ko-KR" sz="1600" dirty="0">
                <a:latin typeface="+mn-ea"/>
              </a:rPr>
              <a:t> = “3f” </a:t>
            </a:r>
            <a:r>
              <a:rPr lang="ko-KR" altLang="en-US" sz="1600" dirty="0">
                <a:latin typeface="+mn-ea"/>
              </a:rPr>
              <a:t>소수점 셋째 자리까지 표시하도록 지정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linewidth = 5 </a:t>
            </a:r>
            <a:r>
              <a:rPr lang="ko-KR" altLang="en-US" sz="1600" dirty="0">
                <a:latin typeface="+mn-ea"/>
              </a:rPr>
              <a:t>는 셀 사이의 선의 너비를 조절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square = True </a:t>
            </a:r>
            <a:r>
              <a:rPr lang="ko-KR" altLang="en-US" sz="1600" dirty="0">
                <a:latin typeface="+mn-ea"/>
              </a:rPr>
              <a:t>정사각형 모양으로 </a:t>
            </a:r>
            <a:r>
              <a:rPr lang="ko-KR" altLang="en-US" sz="1600" dirty="0" err="1">
                <a:latin typeface="+mn-ea"/>
              </a:rPr>
              <a:t>히트맵</a:t>
            </a:r>
            <a:r>
              <a:rPr lang="ko-KR" altLang="en-US" sz="1600" dirty="0">
                <a:latin typeface="+mn-ea"/>
              </a:rPr>
              <a:t> 표시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 err="1">
                <a:latin typeface="+mn-ea"/>
              </a:rPr>
              <a:t>cmap</a:t>
            </a:r>
            <a:r>
              <a:rPr lang="en-US" altLang="ko-KR" sz="1600" dirty="0">
                <a:latin typeface="+mn-ea"/>
              </a:rPr>
              <a:t> = ‘</a:t>
            </a:r>
            <a:r>
              <a:rPr lang="en-US" altLang="ko-KR" sz="1600" dirty="0" err="1">
                <a:latin typeface="+mn-ea"/>
              </a:rPr>
              <a:t>Blues_r</a:t>
            </a:r>
            <a:r>
              <a:rPr lang="en-US" altLang="ko-KR" sz="1600" dirty="0">
                <a:latin typeface="+mn-ea"/>
              </a:rPr>
              <a:t>’ : </a:t>
            </a:r>
            <a:r>
              <a:rPr lang="ko-KR" altLang="en-US" sz="1600" dirty="0">
                <a:latin typeface="+mn-ea"/>
              </a:rPr>
              <a:t>색상 </a:t>
            </a:r>
            <a:r>
              <a:rPr lang="ko-KR" altLang="en-US" sz="1600" dirty="0" err="1">
                <a:latin typeface="+mn-ea"/>
              </a:rPr>
              <a:t>맵을</a:t>
            </a:r>
            <a:r>
              <a:rPr lang="ko-KR" altLang="en-US" sz="1600" dirty="0">
                <a:latin typeface="+mn-ea"/>
              </a:rPr>
              <a:t> </a:t>
            </a:r>
            <a:r>
              <a:rPr lang="ko-KR" altLang="en-US" sz="1600" dirty="0" err="1">
                <a:latin typeface="+mn-ea"/>
              </a:rPr>
              <a:t>지저</a:t>
            </a:r>
            <a:r>
              <a:rPr lang="en-US" altLang="ko-KR" sz="1600" dirty="0">
                <a:latin typeface="+mn-ea"/>
              </a:rPr>
              <a:t> 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4DB96C2-DABB-3782-43A6-E26D35724B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512" y="3938627"/>
            <a:ext cx="5886450" cy="2209800"/>
          </a:xfrm>
          <a:prstGeom prst="rect">
            <a:avLst/>
          </a:prstGeom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2EA03ACE-644D-8E27-15B7-D3E7DBB307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61888" y="1409222"/>
            <a:ext cx="5037732" cy="5058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0759043-8D72-735C-BDC8-C7323C051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27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410192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156805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선형 회귀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9084538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선형회귀</a:t>
            </a:r>
            <a:r>
              <a:rPr lang="en-US" altLang="ko-KR" sz="1600" baseline="30000" dirty="0">
                <a:latin typeface="+mn-ea"/>
              </a:rPr>
              <a:t>Linear regression </a:t>
            </a:r>
            <a:r>
              <a:rPr lang="ko-KR" altLang="en-US" sz="1600" dirty="0">
                <a:latin typeface="+mn-ea"/>
              </a:rPr>
              <a:t>는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독립변수 </a:t>
            </a:r>
            <a:r>
              <a:rPr lang="en-US" altLang="ko-KR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x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를 사용하여 종속 변수 </a:t>
            </a:r>
            <a:r>
              <a:rPr lang="en-US" altLang="ko-KR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y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의 움직임을 예측하고 설명하는데 사용</a:t>
            </a:r>
            <a:endParaRPr lang="en-US" altLang="ko-KR" sz="1600" dirty="0">
              <a:solidFill>
                <a:schemeClr val="accent4">
                  <a:lumMod val="75000"/>
                </a:schemeClr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하나의 독립변수 </a:t>
            </a:r>
            <a:r>
              <a:rPr lang="en-US" altLang="ko-KR" sz="1600" dirty="0">
                <a:latin typeface="+mn-ea"/>
              </a:rPr>
              <a:t>x </a:t>
            </a:r>
            <a:r>
              <a:rPr lang="ko-KR" altLang="en-US" sz="1600" dirty="0">
                <a:latin typeface="+mn-ea"/>
              </a:rPr>
              <a:t>값으로 </a:t>
            </a:r>
            <a:r>
              <a:rPr lang="en-US" altLang="ko-KR" sz="1600" dirty="0">
                <a:latin typeface="+mn-ea"/>
              </a:rPr>
              <a:t>y</a:t>
            </a:r>
            <a:r>
              <a:rPr lang="ko-KR" altLang="en-US" sz="1600" dirty="0">
                <a:latin typeface="+mn-ea"/>
              </a:rPr>
              <a:t>값을 설명할 수 있다면 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단순 선형 회귀</a:t>
            </a:r>
            <a:r>
              <a:rPr lang="en-US" altLang="ko-KR" sz="1600" baseline="30000" dirty="0">
                <a:highlight>
                  <a:srgbClr val="FFFF00"/>
                </a:highlight>
                <a:latin typeface="+mn-ea"/>
              </a:rPr>
              <a:t>Simple</a:t>
            </a:r>
            <a:r>
              <a:rPr lang="en-US" altLang="ko-KR" sz="1600" dirty="0">
                <a:highlight>
                  <a:srgbClr val="FFFF00"/>
                </a:highlight>
                <a:latin typeface="+mn-ea"/>
              </a:rPr>
              <a:t> </a:t>
            </a:r>
            <a:r>
              <a:rPr lang="en-US" altLang="ko-KR" sz="1600" baseline="30000" dirty="0">
                <a:highlight>
                  <a:srgbClr val="FFFF00"/>
                </a:highlight>
                <a:latin typeface="+mn-ea"/>
              </a:rPr>
              <a:t>Linear regression</a:t>
            </a:r>
            <a:br>
              <a:rPr lang="en-US" altLang="ko-KR" sz="1600" baseline="30000" dirty="0">
                <a:latin typeface="+mn-ea"/>
              </a:rPr>
            </a:br>
            <a:r>
              <a:rPr lang="ko-KR" altLang="en-US" sz="1600" dirty="0">
                <a:latin typeface="+mn-ea"/>
              </a:rPr>
              <a:t>여러 개의 독립변수 </a:t>
            </a:r>
            <a:r>
              <a:rPr lang="en-US" altLang="ko-KR" sz="1600" dirty="0">
                <a:latin typeface="+mn-ea"/>
              </a:rPr>
              <a:t>x </a:t>
            </a:r>
            <a:r>
              <a:rPr lang="ko-KR" altLang="en-US" sz="1600" dirty="0">
                <a:latin typeface="+mn-ea"/>
              </a:rPr>
              <a:t>값으로 </a:t>
            </a:r>
            <a:r>
              <a:rPr lang="en-US" altLang="ko-KR" sz="1600" dirty="0">
                <a:latin typeface="+mn-ea"/>
              </a:rPr>
              <a:t>y</a:t>
            </a:r>
            <a:r>
              <a:rPr lang="ko-KR" altLang="en-US" sz="1600" dirty="0">
                <a:latin typeface="+mn-ea"/>
              </a:rPr>
              <a:t>값을 설명할 수 있다면 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다중 선형 회귀</a:t>
            </a:r>
            <a:r>
              <a:rPr lang="en-US" altLang="ko-KR" sz="1600" baseline="30000" dirty="0">
                <a:highlight>
                  <a:srgbClr val="FFFF00"/>
                </a:highlight>
                <a:latin typeface="+mn-ea"/>
              </a:rPr>
              <a:t>multiple</a:t>
            </a:r>
            <a:r>
              <a:rPr lang="en-US" altLang="ko-KR" sz="1600" dirty="0">
                <a:highlight>
                  <a:srgbClr val="FFFF00"/>
                </a:highlight>
                <a:latin typeface="+mn-ea"/>
              </a:rPr>
              <a:t> </a:t>
            </a:r>
            <a:r>
              <a:rPr lang="en-US" altLang="ko-KR" sz="1600" baseline="30000" dirty="0">
                <a:highlight>
                  <a:srgbClr val="FFFF00"/>
                </a:highlight>
                <a:latin typeface="+mn-ea"/>
              </a:rPr>
              <a:t>Linear regression</a:t>
            </a:r>
            <a:endParaRPr lang="en-US" altLang="ko-KR" sz="1600" dirty="0">
              <a:highlight>
                <a:srgbClr val="FFFF00"/>
              </a:highlight>
              <a:latin typeface="+mn-ea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426E23C-F23A-3E9C-6EE6-C34B680FE7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28"/>
          <a:stretch/>
        </p:blipFill>
        <p:spPr>
          <a:xfrm>
            <a:off x="2357437" y="3174471"/>
            <a:ext cx="7477125" cy="2852738"/>
          </a:xfrm>
          <a:prstGeom prst="rect">
            <a:avLst/>
          </a:prstGeom>
        </p:spPr>
      </p:pic>
      <p:sp>
        <p:nvSpPr>
          <p:cNvPr id="8" name="슬라이드 번호 개체 틀 7">
            <a:extLst>
              <a:ext uri="{FF2B5EF4-FFF2-40B4-BE49-F238E27FC236}">
                <a16:creationId xmlns:a16="http://schemas.microsoft.com/office/drawing/2014/main" id="{A49F7F71-19AB-DFE4-9481-BA1B403F5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28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90699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29902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라이브러리 호출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3708066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데이터 시각화 </a:t>
            </a:r>
            <a:r>
              <a:rPr lang="en-US" altLang="ko-KR" sz="1600" dirty="0">
                <a:latin typeface="+mn-ea"/>
              </a:rPr>
              <a:t>seaborn </a:t>
            </a:r>
            <a:r>
              <a:rPr lang="ko-KR" altLang="en-US" sz="1600" dirty="0">
                <a:latin typeface="+mn-ea"/>
              </a:rPr>
              <a:t>라이브러리 </a:t>
            </a:r>
            <a:endParaRPr lang="en-US" altLang="ko-KR" sz="1600" dirty="0">
              <a:latin typeface="+mn-e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CD2CDE-241F-ABCF-831C-2782B34B2778}"/>
              </a:ext>
            </a:extLst>
          </p:cNvPr>
          <p:cNvSpPr txBox="1"/>
          <p:nvPr/>
        </p:nvSpPr>
        <p:spPr>
          <a:xfrm>
            <a:off x="231420" y="4014270"/>
            <a:ext cx="3807453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 </a:t>
            </a:r>
            <a:r>
              <a:rPr lang="en-US" altLang="ko-KR" sz="2000" dirty="0">
                <a:latin typeface="+mj-ea"/>
                <a:ea typeface="+mj-ea"/>
              </a:rPr>
              <a:t>weather.csv </a:t>
            </a:r>
            <a:r>
              <a:rPr lang="ko-KR" altLang="en-US" sz="2000" dirty="0">
                <a:latin typeface="+mj-ea"/>
                <a:ea typeface="+mj-ea"/>
              </a:rPr>
              <a:t>파일 불러오기</a:t>
            </a:r>
            <a:endParaRPr lang="en-US" altLang="ko-KR" sz="2000" dirty="0">
              <a:latin typeface="+mj-ea"/>
              <a:ea typeface="+mj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DDB06C2-F7BC-045F-8A86-E61AAD403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4738558"/>
            <a:ext cx="2876550" cy="21907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7701199-E698-6F3F-4F4D-9EF3739299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80" y="2104918"/>
            <a:ext cx="4114800" cy="1676400"/>
          </a:xfrm>
          <a:prstGeom prst="rect">
            <a:avLst/>
          </a:prstGeom>
        </p:spPr>
      </p:pic>
      <p:pic>
        <p:nvPicPr>
          <p:cNvPr id="6146" name="Picture 2">
            <a:extLst>
              <a:ext uri="{FF2B5EF4-FFF2-40B4-BE49-F238E27FC236}">
                <a16:creationId xmlns:a16="http://schemas.microsoft.com/office/drawing/2014/main" id="{EC1CB1B6-3B43-FD6B-EFDC-D084B5D3DD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5445" y="2104918"/>
            <a:ext cx="6734175" cy="29229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슬라이드 번호 개체 틀 12">
            <a:extLst>
              <a:ext uri="{FF2B5EF4-FFF2-40B4-BE49-F238E27FC236}">
                <a16:creationId xmlns:a16="http://schemas.microsoft.com/office/drawing/2014/main" id="{E99CDB41-B72D-BBC1-682A-8F630A0DE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29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74944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108269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K-</a:t>
            </a:r>
            <a:r>
              <a:rPr lang="ko-KR" altLang="en-US" sz="2000" dirty="0">
                <a:latin typeface="+mj-ea"/>
                <a:ea typeface="+mj-ea"/>
              </a:rPr>
              <a:t>최근접 이웃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K-</a:t>
            </a:r>
            <a:r>
              <a:rPr lang="ko-KR" altLang="en-US" sz="3200" dirty="0">
                <a:latin typeface="+mj-ea"/>
                <a:ea typeface="+mj-ea"/>
              </a:rPr>
              <a:t>최근접 이웃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8451353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K-</a:t>
            </a:r>
            <a:r>
              <a:rPr lang="ko-KR" altLang="en-US" sz="1600" dirty="0">
                <a:latin typeface="+mn-ea"/>
              </a:rPr>
              <a:t>최근접 이웃</a:t>
            </a:r>
            <a:r>
              <a:rPr lang="en-US" altLang="ko-KR" sz="1600" baseline="30000" dirty="0">
                <a:latin typeface="+mn-ea"/>
              </a:rPr>
              <a:t>K-Nearest Neighbor</a:t>
            </a:r>
            <a:r>
              <a:rPr lang="ko-KR" altLang="en-US" sz="1600" dirty="0">
                <a:latin typeface="+mn-ea"/>
              </a:rPr>
              <a:t>은 새로운 입력을 받았을 때 기존 클러스터에서 모든 데이터와 </a:t>
            </a:r>
            <a:br>
              <a:rPr lang="en-US" altLang="ko-KR" sz="1600" dirty="0">
                <a:latin typeface="+mn-ea"/>
              </a:rPr>
            </a:br>
            <a:r>
              <a:rPr lang="ko-KR" altLang="en-US" sz="1600" dirty="0">
                <a:latin typeface="+mn-ea"/>
              </a:rPr>
              <a:t>인스턴스 기반 거리를 측정한 후 가장 많은 속성을 가진 클러스터에 할당하는 알고리즘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K</a:t>
            </a:r>
            <a:r>
              <a:rPr lang="ko-KR" altLang="en-US" sz="1600" dirty="0">
                <a:latin typeface="+mn-ea"/>
              </a:rPr>
              <a:t>값에 따라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새로운 데이터에 대한 분류결과가 달라짐</a:t>
            </a:r>
            <a:endParaRPr lang="en-US" altLang="ko-KR" sz="1600" dirty="0">
              <a:solidFill>
                <a:schemeClr val="accent4">
                  <a:lumMod val="75000"/>
                </a:schemeClr>
              </a:solidFill>
              <a:latin typeface="+mn-ea"/>
            </a:endParaRPr>
          </a:p>
        </p:txBody>
      </p:sp>
      <p:pic>
        <p:nvPicPr>
          <p:cNvPr id="2050" name="Picture 2" descr="딥러닝 텐서플로 교과서: 3.1.1 K-최근접 이웃">
            <a:extLst>
              <a:ext uri="{FF2B5EF4-FFF2-40B4-BE49-F238E27FC236}">
                <a16:creationId xmlns:a16="http://schemas.microsoft.com/office/drawing/2014/main" id="{4F0AC27B-82E7-2BFC-3ED4-60F491A258A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522"/>
          <a:stretch/>
        </p:blipFill>
        <p:spPr bwMode="auto">
          <a:xfrm>
            <a:off x="492379" y="2843582"/>
            <a:ext cx="6545551" cy="3242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AF015AB-21B7-2F11-89BA-CD5B2550B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3715190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394851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데이터 간 관계를 시각화로 표현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5238935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X</a:t>
            </a:r>
            <a:r>
              <a:rPr lang="ko-KR" altLang="en-US" sz="1600" dirty="0">
                <a:latin typeface="+mn-ea"/>
              </a:rPr>
              <a:t>축을 </a:t>
            </a:r>
            <a:r>
              <a:rPr lang="en-US" altLang="ko-KR" sz="1600" dirty="0" err="1">
                <a:latin typeface="+mn-ea"/>
              </a:rPr>
              <a:t>MinTemp</a:t>
            </a:r>
            <a:r>
              <a:rPr lang="en-US" altLang="ko-KR" sz="1600" dirty="0">
                <a:latin typeface="+mn-ea"/>
              </a:rPr>
              <a:t>, Y</a:t>
            </a:r>
            <a:r>
              <a:rPr lang="ko-KR" altLang="en-US" sz="1600" dirty="0">
                <a:latin typeface="+mn-ea"/>
              </a:rPr>
              <a:t>축을 </a:t>
            </a:r>
            <a:r>
              <a:rPr lang="en-US" altLang="ko-KR" sz="1600" dirty="0" err="1">
                <a:latin typeface="+mn-ea"/>
              </a:rPr>
              <a:t>MaxTemp</a:t>
            </a:r>
            <a:r>
              <a:rPr lang="ko-KR" altLang="en-US" sz="1600" dirty="0">
                <a:latin typeface="+mn-ea"/>
              </a:rPr>
              <a:t>로 </a:t>
            </a:r>
            <a:r>
              <a:rPr lang="ko-KR" altLang="en-US" sz="1600" dirty="0" err="1">
                <a:latin typeface="+mn-ea"/>
              </a:rPr>
              <a:t>산점도를</a:t>
            </a:r>
            <a:r>
              <a:rPr lang="ko-KR" altLang="en-US" sz="1600" dirty="0">
                <a:latin typeface="+mn-ea"/>
              </a:rPr>
              <a:t> 그림</a:t>
            </a:r>
            <a:br>
              <a:rPr lang="en-US" altLang="ko-KR" sz="1600" dirty="0">
                <a:latin typeface="+mn-ea"/>
              </a:rPr>
            </a:br>
            <a:r>
              <a:rPr lang="en-US" altLang="ko-KR" sz="1600" dirty="0">
                <a:latin typeface="+mn-ea"/>
              </a:rPr>
              <a:t>style = ‘o’ </a:t>
            </a:r>
            <a:r>
              <a:rPr lang="ko-KR" altLang="en-US" sz="1600" dirty="0">
                <a:latin typeface="+mn-ea"/>
              </a:rPr>
              <a:t>는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데이터 포인트를 원으로 나태내는 의미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9597A8-8741-015A-8772-D439A7BAB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474250"/>
            <a:ext cx="3924300" cy="1057275"/>
          </a:xfrm>
          <a:prstGeom prst="rect">
            <a:avLst/>
          </a:prstGeom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8F21B776-D97C-C90B-0907-20590DCADB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4825" y="1970141"/>
            <a:ext cx="5353050" cy="4333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8477B2D-50C8-26CB-C505-9594A85859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30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29180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742863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데이터를 독립 변수와 종속 변수로 분리하고 선형 회귀 모델 생성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7330853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데이터의 </a:t>
            </a:r>
            <a:r>
              <a:rPr lang="en-US" altLang="ko-KR" sz="1600" dirty="0">
                <a:latin typeface="+mn-ea"/>
              </a:rPr>
              <a:t>80%</a:t>
            </a:r>
            <a:r>
              <a:rPr lang="ko-KR" altLang="en-US" sz="1600" dirty="0">
                <a:latin typeface="+mn-ea"/>
              </a:rPr>
              <a:t>를 훈련 데이터셋으로 데이터의 </a:t>
            </a:r>
            <a:r>
              <a:rPr lang="en-US" altLang="ko-KR" sz="1600" dirty="0">
                <a:latin typeface="+mn-ea"/>
              </a:rPr>
              <a:t>20%</a:t>
            </a:r>
            <a:r>
              <a:rPr lang="ko-KR" altLang="en-US" sz="1600" dirty="0">
                <a:latin typeface="+mn-ea"/>
              </a:rPr>
              <a:t>를 검증 데이터셋으로 분할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F50ED22-3F6B-7EA7-8361-6D362782BF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185987"/>
            <a:ext cx="6867525" cy="107632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D5529BE-E55F-04B1-EDD7-8694F6E01F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80" y="3638553"/>
            <a:ext cx="1504950" cy="523875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040A234-4751-7D6E-F575-0763BE1CE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31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285766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91137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회귀 모델에 대한 예측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7755649" cy="42614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데이터 프레임을 생성하고 </a:t>
            </a:r>
            <a:r>
              <a:rPr lang="en-US" altLang="ko-KR" sz="1600" dirty="0" err="1">
                <a:latin typeface="+mn-ea"/>
              </a:rPr>
              <a:t>y_test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와 </a:t>
            </a:r>
            <a:r>
              <a:rPr lang="en-US" altLang="ko-KR" sz="1600" dirty="0" err="1">
                <a:latin typeface="+mn-ea"/>
              </a:rPr>
              <a:t>y_pred</a:t>
            </a:r>
            <a:r>
              <a:rPr lang="ko-KR" altLang="en-US" sz="1600" dirty="0">
                <a:latin typeface="+mn-ea"/>
              </a:rPr>
              <a:t>를 평평하게 펼쳐서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차원 배열로 </a:t>
            </a:r>
            <a:r>
              <a:rPr lang="ko-KR" altLang="en-US" sz="1600" dirty="0" err="1">
                <a:latin typeface="+mn-ea"/>
              </a:rPr>
              <a:t>만듬</a:t>
            </a:r>
            <a:r>
              <a:rPr lang="ko-KR" altLang="en-US" sz="1600" dirty="0">
                <a:latin typeface="+mn-ea"/>
              </a:rPr>
              <a:t> 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CF973C1-2A1A-704D-4877-9DCA6C0C4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228743"/>
            <a:ext cx="6048375" cy="7143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29AAD56-10B9-5DAC-6885-C08FAE472A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4771" y="2228743"/>
            <a:ext cx="1688446" cy="3406775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86F55AF-2E76-1438-5A69-3EFB5F9924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32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9496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4435830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검증 데이터셋을 사용한 회귀선 표현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4270721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실제 데이터를 </a:t>
            </a:r>
            <a:r>
              <a:rPr lang="ko-KR" altLang="en-US" sz="1600" dirty="0" err="1">
                <a:latin typeface="+mn-ea"/>
              </a:rPr>
              <a:t>산점도로</a:t>
            </a:r>
            <a:r>
              <a:rPr lang="ko-KR" altLang="en-US" sz="1600" dirty="0">
                <a:latin typeface="+mn-ea"/>
              </a:rPr>
              <a:t> 나타냄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회귀 모델의 예측결과를 선 그래프로 나타냄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72E5B49-99B5-B2A5-631B-75252ED3EC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474250"/>
            <a:ext cx="4095750" cy="771525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635623DC-F81B-700B-FD13-C21FF26763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5545" y="2104918"/>
            <a:ext cx="5172075" cy="3933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127D572-224E-227E-D644-496C28049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33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34495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667718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선형 회귀 모델 평가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527259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4. </a:t>
            </a:r>
            <a:r>
              <a:rPr lang="ko-KR" altLang="en-US" sz="3200" dirty="0">
                <a:latin typeface="+mj-ea"/>
                <a:ea typeface="+mj-ea"/>
              </a:rPr>
              <a:t>로지스틱 회귀와 선형 회귀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10373353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metrics</a:t>
            </a:r>
            <a:r>
              <a:rPr lang="ko-KR" altLang="en-US" sz="1600" dirty="0">
                <a:latin typeface="+mn-ea"/>
              </a:rPr>
              <a:t> 모듈을 사용하여 실제 값인 </a:t>
            </a:r>
            <a:r>
              <a:rPr lang="en-US" altLang="ko-KR" sz="1600" dirty="0" err="1">
                <a:latin typeface="+mn-ea"/>
              </a:rPr>
              <a:t>y_test</a:t>
            </a:r>
            <a:r>
              <a:rPr lang="ko-KR" altLang="en-US" sz="1600" dirty="0">
                <a:latin typeface="+mn-ea"/>
              </a:rPr>
              <a:t>와 모델 예측 값인 </a:t>
            </a:r>
            <a:r>
              <a:rPr lang="en-US" altLang="ko-KR" sz="1600" dirty="0" err="1">
                <a:latin typeface="+mn-ea"/>
              </a:rPr>
              <a:t>y_pred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간의 평균 제곱 오차 </a:t>
            </a:r>
            <a:r>
              <a:rPr lang="en-US" altLang="ko-KR" sz="1600" baseline="30000" dirty="0">
                <a:latin typeface="+mn-ea"/>
              </a:rPr>
              <a:t>MSE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를 계산하고 출력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평균 제곱 오차를 기반으로 루트 평균 제곱 오차 </a:t>
            </a:r>
            <a:r>
              <a:rPr lang="en-US" altLang="ko-KR" sz="1600" baseline="30000" dirty="0">
                <a:latin typeface="+mn-ea"/>
              </a:rPr>
              <a:t>RMSE</a:t>
            </a:r>
            <a:r>
              <a:rPr lang="ko-KR" altLang="en-US" sz="1600" dirty="0">
                <a:latin typeface="+mn-ea"/>
              </a:rPr>
              <a:t>를 계산하고 출력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8D2624E-9EC0-EA2A-B053-7D8DDBFD52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566987"/>
            <a:ext cx="6162675" cy="5238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8635760-712C-7E49-ABCF-7BF25D420F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80" y="3385469"/>
            <a:ext cx="2781300" cy="466725"/>
          </a:xfrm>
          <a:prstGeom prst="rect">
            <a:avLst/>
          </a:prstGeom>
        </p:spPr>
      </p:pic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19D98D4-F3B2-DCB6-AD62-86197E371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34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59969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6DD0C1A-7EC1-4B4C-B7B7-9BE87DB5ABBC}"/>
              </a:ext>
            </a:extLst>
          </p:cNvPr>
          <p:cNvSpPr txBox="1"/>
          <p:nvPr/>
        </p:nvSpPr>
        <p:spPr>
          <a:xfrm>
            <a:off x="4087277" y="2151727"/>
            <a:ext cx="401744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0" dirty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THANK</a:t>
            </a:r>
          </a:p>
          <a:p>
            <a:pPr algn="ctr"/>
            <a:r>
              <a:rPr lang="en-US" altLang="ko-KR" sz="8000" dirty="0">
                <a:solidFill>
                  <a:schemeClr val="accent2">
                    <a:lumMod val="50000"/>
                  </a:schemeClr>
                </a:solidFill>
                <a:latin typeface="+mj-ea"/>
                <a:ea typeface="+mj-ea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38999495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3207929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altLang="ko-KR" sz="2000" dirty="0">
                <a:latin typeface="+mj-ea"/>
                <a:ea typeface="+mj-ea"/>
              </a:rPr>
              <a:t>K-</a:t>
            </a:r>
            <a:r>
              <a:rPr lang="ko-KR" altLang="en-US" sz="2000" dirty="0">
                <a:latin typeface="+mj-ea"/>
                <a:ea typeface="+mj-ea"/>
              </a:rPr>
              <a:t>최근접 이웃 학습 절차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K-</a:t>
            </a:r>
            <a:r>
              <a:rPr lang="ko-KR" altLang="en-US" sz="3200" dirty="0">
                <a:latin typeface="+mj-ea"/>
                <a:ea typeface="+mj-ea"/>
              </a:rPr>
              <a:t>최근접 이웃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359C0D7B-8B66-2F2B-D0B7-8DD04C744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236" y="1766369"/>
            <a:ext cx="9229528" cy="4192036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9C48712-FF6D-6884-0FD9-8928ACA3D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4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95172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3948517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라이브러리 호출 및 데이터 준비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K-</a:t>
            </a:r>
            <a:r>
              <a:rPr lang="ko-KR" altLang="en-US" sz="3200" dirty="0">
                <a:latin typeface="+mj-ea"/>
                <a:ea typeface="+mj-ea"/>
              </a:rPr>
              <a:t>최근접 이웃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10374956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모든 훈련에 사용할 데이터를 만들어 봄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 err="1">
                <a:latin typeface="+mn-ea"/>
              </a:rPr>
              <a:t>판다스의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 err="1">
                <a:latin typeface="+mn-ea"/>
              </a:rPr>
              <a:t>read_csv</a:t>
            </a:r>
            <a:r>
              <a:rPr lang="en-US" altLang="ko-KR" sz="1600" dirty="0">
                <a:latin typeface="+mn-ea"/>
              </a:rPr>
              <a:t>() </a:t>
            </a:r>
            <a:r>
              <a:rPr lang="ko-KR" altLang="en-US" sz="1600" dirty="0">
                <a:latin typeface="+mn-ea"/>
              </a:rPr>
              <a:t>함수로 </a:t>
            </a:r>
            <a:r>
              <a:rPr lang="en-US" altLang="ko-KR" sz="1600" dirty="0">
                <a:latin typeface="+mn-ea"/>
              </a:rPr>
              <a:t>CSV </a:t>
            </a:r>
            <a:r>
              <a:rPr lang="ko-KR" altLang="en-US" sz="1600" dirty="0">
                <a:latin typeface="+mn-ea"/>
              </a:rPr>
              <a:t>파일을 데이터 프레임으로 변환한 다음 </a:t>
            </a:r>
            <a:r>
              <a:rPr lang="en-US" altLang="ko-KR" sz="1600" dirty="0">
                <a:latin typeface="+mn-ea"/>
              </a:rPr>
              <a:t>head() </a:t>
            </a:r>
            <a:r>
              <a:rPr lang="ko-KR" altLang="en-US" sz="1600" dirty="0">
                <a:latin typeface="+mn-ea"/>
              </a:rPr>
              <a:t>메서드로 처음 </a:t>
            </a:r>
            <a:r>
              <a:rPr lang="en-US" altLang="ko-KR" sz="1600" dirty="0">
                <a:latin typeface="+mn-ea"/>
              </a:rPr>
              <a:t>5</a:t>
            </a:r>
            <a:r>
              <a:rPr lang="ko-KR" altLang="en-US" sz="1600" dirty="0">
                <a:latin typeface="+mn-ea"/>
              </a:rPr>
              <a:t>개 행을 출력함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08E18B9-78D6-6B90-88A0-CA6D6BFF4B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704295"/>
            <a:ext cx="5346445" cy="192485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DA169D94-B6C8-D8F5-47D1-8702FE95C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175" y="2711574"/>
            <a:ext cx="5346445" cy="1924855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172CF3D-3DD3-099C-55B8-9952155931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5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94752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364234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훈련과 테스트 데이터셋 분리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K-</a:t>
            </a:r>
            <a:r>
              <a:rPr lang="ko-KR" altLang="en-US" sz="3200" dirty="0">
                <a:latin typeface="+mj-ea"/>
                <a:ea typeface="+mj-ea"/>
              </a:rPr>
              <a:t>최근접 이웃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7967246" cy="15341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iloc</a:t>
            </a:r>
            <a:r>
              <a:rPr lang="en-US" altLang="ko-KR" sz="1600" dirty="0">
                <a:latin typeface="+mn-ea"/>
              </a:rPr>
              <a:t>[</a:t>
            </a:r>
            <a:r>
              <a:rPr lang="ko-KR" altLang="en-US" sz="1600" dirty="0">
                <a:latin typeface="+mn-ea"/>
              </a:rPr>
              <a:t>행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열</a:t>
            </a:r>
            <a:r>
              <a:rPr lang="en-US" altLang="ko-KR" sz="1600" dirty="0">
                <a:latin typeface="+mn-ea"/>
              </a:rPr>
              <a:t>]</a:t>
            </a:r>
            <a:r>
              <a:rPr lang="ko-KR" altLang="en-US" sz="1600" dirty="0">
                <a:latin typeface="+mn-ea"/>
              </a:rPr>
              <a:t>을 의미함 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준비한 데이터를 전처리하고 훈련과 테스트셋으로 분리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test_size</a:t>
            </a:r>
            <a:r>
              <a:rPr lang="en-US" altLang="ko-KR" sz="1600" dirty="0">
                <a:latin typeface="+mn-ea"/>
              </a:rPr>
              <a:t> =0.20 </a:t>
            </a:r>
            <a:r>
              <a:rPr lang="ko-KR" altLang="en-US" sz="1600" dirty="0">
                <a:latin typeface="+mn-ea"/>
              </a:rPr>
              <a:t>테스트셋의 비율을 </a:t>
            </a:r>
            <a:r>
              <a:rPr lang="en-US" altLang="ko-KR" sz="1600" dirty="0">
                <a:latin typeface="+mn-ea"/>
              </a:rPr>
              <a:t>20%</a:t>
            </a:r>
            <a:r>
              <a:rPr lang="ko-KR" altLang="en-US" sz="1600" dirty="0">
                <a:latin typeface="+mn-ea"/>
              </a:rPr>
              <a:t>만 사용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s = </a:t>
            </a:r>
            <a:r>
              <a:rPr lang="en-US" altLang="ko-KR" sz="1600" dirty="0" err="1">
                <a:latin typeface="+mn-ea"/>
              </a:rPr>
              <a:t>StandardScaler</a:t>
            </a:r>
            <a:r>
              <a:rPr lang="en-US" altLang="ko-KR" sz="1600" dirty="0">
                <a:latin typeface="+mn-ea"/>
              </a:rPr>
              <a:t> </a:t>
            </a:r>
            <a:r>
              <a:rPr lang="ko-KR" altLang="en-US" sz="1600" dirty="0">
                <a:latin typeface="+mn-ea"/>
              </a:rPr>
              <a:t>특성 스케일링</a:t>
            </a:r>
            <a:r>
              <a:rPr lang="en-US" altLang="ko-KR" sz="1600" dirty="0">
                <a:latin typeface="+mn-ea"/>
              </a:rPr>
              <a:t>(scaling), </a:t>
            </a:r>
            <a:r>
              <a:rPr lang="ko-KR" altLang="en-US" sz="1600" dirty="0">
                <a:latin typeface="+mn-ea"/>
              </a:rPr>
              <a:t>평균이 </a:t>
            </a:r>
            <a:r>
              <a:rPr lang="en-US" altLang="ko-KR" sz="1600" dirty="0">
                <a:latin typeface="+mn-ea"/>
              </a:rPr>
              <a:t>0, </a:t>
            </a:r>
            <a:r>
              <a:rPr lang="ko-KR" altLang="en-US" sz="1600" dirty="0">
                <a:latin typeface="+mn-ea"/>
              </a:rPr>
              <a:t>표준편차가 </a:t>
            </a:r>
            <a:r>
              <a:rPr lang="en-US" altLang="ko-KR" sz="1600" dirty="0">
                <a:latin typeface="+mn-ea"/>
              </a:rPr>
              <a:t>1</a:t>
            </a:r>
            <a:r>
              <a:rPr lang="ko-KR" altLang="en-US" sz="1600" dirty="0">
                <a:latin typeface="+mn-ea"/>
              </a:rPr>
              <a:t>이 되도록 변환</a:t>
            </a:r>
            <a:endParaRPr lang="en-US" altLang="ko-KR" sz="1600" dirty="0">
              <a:latin typeface="+mn-ea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A5598521-C182-6AE3-5E12-61677B234B8B}"/>
              </a:ext>
            </a:extLst>
          </p:cNvPr>
          <p:cNvGrpSpPr/>
          <p:nvPr/>
        </p:nvGrpSpPr>
        <p:grpSpPr>
          <a:xfrm>
            <a:off x="492380" y="3212914"/>
            <a:ext cx="6248030" cy="2419350"/>
            <a:chOff x="492380" y="3212914"/>
            <a:chExt cx="6248030" cy="2419350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EEF63095-EB61-008A-84E6-8B3859156F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92380" y="3212914"/>
              <a:ext cx="6248030" cy="2419350"/>
            </a:xfrm>
            <a:prstGeom prst="rect">
              <a:avLst/>
            </a:prstGeom>
          </p:spPr>
        </p:pic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838F34D-F75E-FB45-2A67-DADFA13B7E1B}"/>
                </a:ext>
              </a:extLst>
            </p:cNvPr>
            <p:cNvSpPr/>
            <p:nvPr/>
          </p:nvSpPr>
          <p:spPr>
            <a:xfrm>
              <a:off x="561975" y="3512579"/>
              <a:ext cx="173831" cy="226219"/>
            </a:xfrm>
            <a:prstGeom prst="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9F40F50C-B917-A3BE-9ABC-3E88B6AB1812}"/>
                </a:ext>
              </a:extLst>
            </p:cNvPr>
            <p:cNvSpPr/>
            <p:nvPr/>
          </p:nvSpPr>
          <p:spPr>
            <a:xfrm>
              <a:off x="561975" y="3261778"/>
              <a:ext cx="173831" cy="226219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A647EB9A-86B6-354A-4C7E-3BCE9BFE2A9B}"/>
              </a:ext>
            </a:extLst>
          </p:cNvPr>
          <p:cNvGrpSpPr/>
          <p:nvPr/>
        </p:nvGrpSpPr>
        <p:grpSpPr>
          <a:xfrm>
            <a:off x="7115175" y="3212914"/>
            <a:ext cx="4584445" cy="1650516"/>
            <a:chOff x="7115175" y="3212914"/>
            <a:chExt cx="4584445" cy="1650516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055A7670-6E08-19DB-648F-F78845D1434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115175" y="3212914"/>
              <a:ext cx="4584445" cy="1650516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83E59690-8AEF-518F-02CB-B62EDC9B83EB}"/>
                </a:ext>
              </a:extLst>
            </p:cNvPr>
            <p:cNvSpPr/>
            <p:nvPr/>
          </p:nvSpPr>
          <p:spPr>
            <a:xfrm>
              <a:off x="10963387" y="3212914"/>
              <a:ext cx="736233" cy="1637851"/>
            </a:xfrm>
            <a:prstGeom prst="rect">
              <a:avLst/>
            </a:prstGeom>
            <a:noFill/>
            <a:ln w="28575">
              <a:solidFill>
                <a:srgbClr val="0070C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F3E02D75-F061-74D9-23F0-B8318F2C9F53}"/>
                </a:ext>
              </a:extLst>
            </p:cNvPr>
            <p:cNvSpPr/>
            <p:nvPr/>
          </p:nvSpPr>
          <p:spPr>
            <a:xfrm>
              <a:off x="7115175" y="3212914"/>
              <a:ext cx="3824288" cy="163785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4" name="슬라이드 번호 개체 틀 13">
            <a:extLst>
              <a:ext uri="{FF2B5EF4-FFF2-40B4-BE49-F238E27FC236}">
                <a16:creationId xmlns:a16="http://schemas.microsoft.com/office/drawing/2014/main" id="{9DB9F9CA-0050-E8A4-661F-C179BABBE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6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89720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424062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모델 생성 및 훈련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K-</a:t>
            </a:r>
            <a:r>
              <a:rPr lang="ko-KR" altLang="en-US" sz="3200" dirty="0">
                <a:latin typeface="+mj-ea"/>
                <a:ea typeface="+mj-ea"/>
              </a:rPr>
              <a:t>최근접 이웃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8124340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knn</a:t>
            </a:r>
            <a:r>
              <a:rPr lang="en-US" altLang="ko-KR" sz="1600" dirty="0">
                <a:latin typeface="+mn-ea"/>
              </a:rPr>
              <a:t> = </a:t>
            </a:r>
            <a:r>
              <a:rPr lang="en-US" altLang="ko-KR" sz="1600" dirty="0" err="1">
                <a:latin typeface="+mn-ea"/>
              </a:rPr>
              <a:t>KNeighborsClassifier</a:t>
            </a:r>
            <a:r>
              <a:rPr lang="en-US" altLang="ko-KR" sz="1600" dirty="0">
                <a:latin typeface="+mn-ea"/>
              </a:rPr>
              <a:t>(</a:t>
            </a:r>
            <a:r>
              <a:rPr lang="en-US" altLang="ko-KR" sz="1600" dirty="0" err="1">
                <a:latin typeface="+mn-ea"/>
              </a:rPr>
              <a:t>n_neighbors</a:t>
            </a:r>
            <a:r>
              <a:rPr lang="en-US" altLang="ko-KR" sz="1600" dirty="0">
                <a:latin typeface="+mn-ea"/>
              </a:rPr>
              <a:t>=50) K=50</a:t>
            </a:r>
            <a:r>
              <a:rPr lang="ko-KR" altLang="en-US" sz="1600" dirty="0">
                <a:latin typeface="+mn-ea"/>
              </a:rPr>
              <a:t>인 </a:t>
            </a:r>
            <a:r>
              <a:rPr lang="en-US" altLang="ko-KR" sz="1600" dirty="0">
                <a:latin typeface="+mn-ea"/>
              </a:rPr>
              <a:t>K-</a:t>
            </a:r>
            <a:r>
              <a:rPr lang="ko-KR" altLang="en-US" sz="1600" dirty="0">
                <a:latin typeface="+mn-ea"/>
              </a:rPr>
              <a:t>최근접 이웃 모델 생성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.fit () </a:t>
            </a:r>
            <a:r>
              <a:rPr lang="ko-KR" altLang="en-US" sz="1600" dirty="0">
                <a:latin typeface="+mn-ea"/>
              </a:rPr>
              <a:t>모델 훈련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77539B2-2A6E-7D59-2330-25C757B22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011" y="2474250"/>
            <a:ext cx="4692728" cy="8148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90BB30-C8DF-3CE8-578D-5F1AC2AB51AA}"/>
              </a:ext>
            </a:extLst>
          </p:cNvPr>
          <p:cNvSpPr txBox="1"/>
          <p:nvPr/>
        </p:nvSpPr>
        <p:spPr>
          <a:xfrm>
            <a:off x="231420" y="3429000"/>
            <a:ext cx="181171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모델 정확도</a:t>
            </a:r>
            <a:endParaRPr lang="en-US" altLang="ko-KR" sz="2000" dirty="0">
              <a:latin typeface="+mj-ea"/>
              <a:ea typeface="+mj-ea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787AB2C2-EC34-8EEA-BEB0-8FDBA6A155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011" y="4943997"/>
            <a:ext cx="4732079" cy="72717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5F1D688-DB81-5624-0F69-09A9A12B7889}"/>
              </a:ext>
            </a:extLst>
          </p:cNvPr>
          <p:cNvSpPr txBox="1"/>
          <p:nvPr/>
        </p:nvSpPr>
        <p:spPr>
          <a:xfrm>
            <a:off x="492380" y="4054001"/>
            <a:ext cx="10115270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>
                <a:latin typeface="+mn-ea"/>
              </a:rPr>
              <a:t>.predict( )</a:t>
            </a:r>
            <a:r>
              <a:rPr lang="ko-KR" altLang="en-US" sz="1600" dirty="0">
                <a:latin typeface="+mn-ea"/>
              </a:rPr>
              <a:t>은 주어진 데이터에 대한 예측을 수행함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accuracy_score</a:t>
            </a:r>
            <a:r>
              <a:rPr lang="en-US" altLang="ko-KR" sz="1600" dirty="0">
                <a:latin typeface="+mn-ea"/>
              </a:rPr>
              <a:t>(</a:t>
            </a:r>
            <a:r>
              <a:rPr lang="en-US" altLang="ko-KR" sz="1600" dirty="0" err="1">
                <a:latin typeface="+mn-ea"/>
              </a:rPr>
              <a:t>y_test</a:t>
            </a:r>
            <a:r>
              <a:rPr lang="en-US" altLang="ko-KR" sz="1600" dirty="0">
                <a:latin typeface="+mn-ea"/>
              </a:rPr>
              <a:t>, </a:t>
            </a:r>
            <a:r>
              <a:rPr lang="en-US" altLang="ko-KR" sz="1600" dirty="0" err="1">
                <a:latin typeface="+mn-ea"/>
              </a:rPr>
              <a:t>y_pred</a:t>
            </a:r>
            <a:r>
              <a:rPr lang="en-US" altLang="ko-KR" sz="1600" dirty="0">
                <a:latin typeface="+mn-ea"/>
              </a:rPr>
              <a:t>) </a:t>
            </a:r>
            <a:r>
              <a:rPr lang="ko-KR" altLang="en-US" sz="1600" dirty="0">
                <a:latin typeface="+mn-ea"/>
              </a:rPr>
              <a:t>실제 레이블인 </a:t>
            </a:r>
            <a:r>
              <a:rPr lang="en-US" altLang="ko-KR" sz="1600" dirty="0">
                <a:latin typeface="+mn-ea"/>
              </a:rPr>
              <a:t>‘</a:t>
            </a:r>
            <a:r>
              <a:rPr lang="en-US" altLang="ko-KR" sz="1600" dirty="0" err="1">
                <a:latin typeface="+mn-ea"/>
              </a:rPr>
              <a:t>y_test</a:t>
            </a:r>
            <a:r>
              <a:rPr lang="en-US" altLang="ko-KR" sz="1600" dirty="0">
                <a:latin typeface="+mn-ea"/>
              </a:rPr>
              <a:t>’</a:t>
            </a:r>
            <a:r>
              <a:rPr lang="ko-KR" altLang="en-US" sz="1600" dirty="0">
                <a:latin typeface="+mn-ea"/>
              </a:rPr>
              <a:t>와 예측된 레이블인 </a:t>
            </a:r>
            <a:r>
              <a:rPr lang="en-US" altLang="ko-KR" sz="1600" dirty="0">
                <a:latin typeface="+mn-ea"/>
              </a:rPr>
              <a:t>‘</a:t>
            </a:r>
            <a:r>
              <a:rPr lang="en-US" altLang="ko-KR" sz="1600" dirty="0" err="1">
                <a:latin typeface="+mn-ea"/>
              </a:rPr>
              <a:t>y_pred</a:t>
            </a:r>
            <a:r>
              <a:rPr lang="en-US" altLang="ko-KR" sz="1600" dirty="0">
                <a:latin typeface="+mn-ea"/>
              </a:rPr>
              <a:t>’</a:t>
            </a:r>
            <a:r>
              <a:rPr lang="ko-KR" altLang="en-US" sz="1600" dirty="0">
                <a:latin typeface="+mn-ea"/>
              </a:rPr>
              <a:t>간의 정확도를 계산함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E68DAA8B-B307-8D9C-33A7-613780AEE85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268" t="-11142" r="677" b="21409"/>
          <a:stretch/>
        </p:blipFill>
        <p:spPr>
          <a:xfrm>
            <a:off x="956011" y="5765696"/>
            <a:ext cx="2241162" cy="344178"/>
          </a:xfrm>
          <a:prstGeom prst="rect">
            <a:avLst/>
          </a:prstGeom>
        </p:spPr>
      </p:pic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D763EFB-79A1-BBCB-0B58-BCE7ED451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7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1267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052165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최적의 </a:t>
            </a:r>
            <a:r>
              <a:rPr lang="en-US" altLang="ko-KR" sz="2000" dirty="0">
                <a:latin typeface="+mj-ea"/>
                <a:ea typeface="+mj-ea"/>
              </a:rPr>
              <a:t>K </a:t>
            </a:r>
            <a:r>
              <a:rPr lang="ko-KR" altLang="en-US" sz="2000" dirty="0">
                <a:latin typeface="+mj-ea"/>
                <a:ea typeface="+mj-ea"/>
              </a:rPr>
              <a:t>찾기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1101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1. K-</a:t>
            </a:r>
            <a:r>
              <a:rPr lang="ko-KR" altLang="en-US" sz="3200" dirty="0">
                <a:latin typeface="+mj-ea"/>
                <a:ea typeface="+mj-ea"/>
              </a:rPr>
              <a:t>최근접 이웃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9765815" cy="1164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이웃의 수</a:t>
            </a:r>
            <a:r>
              <a:rPr lang="en-US" altLang="ko-KR" sz="1600" dirty="0">
                <a:latin typeface="+mn-ea"/>
              </a:rPr>
              <a:t>(K)</a:t>
            </a:r>
            <a:r>
              <a:rPr lang="ko-KR" altLang="en-US" sz="1600" dirty="0">
                <a:latin typeface="+mn-ea"/>
              </a:rPr>
              <a:t>의 최대값을 </a:t>
            </a:r>
            <a:r>
              <a:rPr lang="en-US" altLang="ko-KR" sz="1600" dirty="0">
                <a:latin typeface="+mn-ea"/>
              </a:rPr>
              <a:t>10</a:t>
            </a:r>
            <a:r>
              <a:rPr lang="ko-KR" altLang="en-US" sz="1600" dirty="0">
                <a:latin typeface="+mn-ea"/>
              </a:rPr>
              <a:t>으로 설정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np.zeros</a:t>
            </a:r>
            <a:r>
              <a:rPr lang="en-US" altLang="ko-KR" sz="1600" dirty="0">
                <a:latin typeface="+mn-ea"/>
              </a:rPr>
              <a:t>(shape, </a:t>
            </a:r>
            <a:r>
              <a:rPr lang="en-US" altLang="ko-KR" sz="1600" dirty="0" err="1">
                <a:latin typeface="+mn-ea"/>
              </a:rPr>
              <a:t>dtype</a:t>
            </a:r>
            <a:r>
              <a:rPr lang="en-US" altLang="ko-KR" sz="1600" dirty="0">
                <a:latin typeface="+mn-ea"/>
              </a:rPr>
              <a:t>, order) 0</a:t>
            </a:r>
            <a:r>
              <a:rPr lang="ko-KR" altLang="en-US" sz="1600" dirty="0">
                <a:latin typeface="+mn-ea"/>
              </a:rPr>
              <a:t>으로 </a:t>
            </a:r>
            <a:r>
              <a:rPr lang="ko-KR" altLang="en-US" sz="1600" dirty="0" err="1">
                <a:latin typeface="+mn-ea"/>
              </a:rPr>
              <a:t>가득찬</a:t>
            </a:r>
            <a:r>
              <a:rPr lang="ko-KR" altLang="en-US" sz="1600" dirty="0">
                <a:latin typeface="+mn-ea"/>
              </a:rPr>
              <a:t> </a:t>
            </a:r>
            <a:r>
              <a:rPr lang="en-US" altLang="ko-KR" sz="1600" dirty="0">
                <a:latin typeface="+mn-ea"/>
              </a:rPr>
              <a:t>array</a:t>
            </a:r>
            <a:r>
              <a:rPr lang="ko-KR" altLang="en-US" sz="1600" dirty="0">
                <a:latin typeface="+mn-ea"/>
              </a:rPr>
              <a:t>를 생성</a:t>
            </a:r>
            <a:r>
              <a:rPr lang="en-US" altLang="ko-KR" sz="1600" dirty="0">
                <a:latin typeface="+mn-ea"/>
              </a:rPr>
              <a:t>, </a:t>
            </a:r>
            <a:r>
              <a:rPr lang="ko-KR" altLang="en-US" sz="1600" dirty="0">
                <a:latin typeface="+mn-ea"/>
              </a:rPr>
              <a:t>이 배열은 </a:t>
            </a:r>
            <a:r>
              <a:rPr lang="en-US" altLang="ko-KR" sz="1600" dirty="0">
                <a:latin typeface="+mn-ea"/>
              </a:rPr>
              <a:t>k</a:t>
            </a:r>
            <a:r>
              <a:rPr lang="ko-KR" altLang="en-US" sz="1600" dirty="0">
                <a:latin typeface="+mn-ea"/>
              </a:rPr>
              <a:t>에 대한 정확도를 저장하는 용도</a:t>
            </a:r>
            <a:endParaRPr lang="en-US" altLang="ko-KR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en-US" altLang="ko-KR" sz="1600" dirty="0" err="1">
                <a:latin typeface="+mn-ea"/>
              </a:rPr>
              <a:t>np.amax</a:t>
            </a:r>
            <a:r>
              <a:rPr lang="en-US" altLang="ko-KR" sz="1600" dirty="0">
                <a:latin typeface="+mn-ea"/>
              </a:rPr>
              <a:t>() </a:t>
            </a:r>
            <a:r>
              <a:rPr lang="ko-KR" altLang="en-US" sz="1600" dirty="0">
                <a:latin typeface="+mn-ea"/>
              </a:rPr>
              <a:t>배열에서 최대 정확도를 찾음</a:t>
            </a:r>
            <a:endParaRPr lang="en-US" altLang="ko-KR" sz="1600" dirty="0">
              <a:latin typeface="+mn-ea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402ED0A-113A-2E52-BE56-D81015FE7B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380" y="2843582"/>
            <a:ext cx="6251320" cy="2782245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C3BA017-7CD5-0C3C-4038-97E6781133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380" y="5760604"/>
            <a:ext cx="2638425" cy="314325"/>
          </a:xfrm>
          <a:prstGeom prst="rect">
            <a:avLst/>
          </a:prstGeom>
        </p:spPr>
      </p:pic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AAC7D94-2FFF-1060-C13B-B56CEF67C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8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856189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6B17961-C3CB-8240-1400-ABA61665AE6A}"/>
              </a:ext>
            </a:extLst>
          </p:cNvPr>
          <p:cNvSpPr txBox="1"/>
          <p:nvPr/>
        </p:nvSpPr>
        <p:spPr>
          <a:xfrm>
            <a:off x="231420" y="899595"/>
            <a:ext cx="2361544" cy="5096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ko-KR" altLang="en-US" sz="2000" dirty="0">
                <a:latin typeface="+mj-ea"/>
                <a:ea typeface="+mj-ea"/>
              </a:rPr>
              <a:t>서포트 벡터 머신</a:t>
            </a:r>
            <a:endParaRPr lang="en-US" altLang="ko-KR" sz="2000" dirty="0">
              <a:latin typeface="+mj-ea"/>
              <a:ea typeface="+mj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8E5DB72-EE96-ADCD-7E38-5798D845FE8D}"/>
              </a:ext>
            </a:extLst>
          </p:cNvPr>
          <p:cNvSpPr txBox="1"/>
          <p:nvPr/>
        </p:nvSpPr>
        <p:spPr>
          <a:xfrm>
            <a:off x="192228" y="100159"/>
            <a:ext cx="36006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+mj-ea"/>
                <a:ea typeface="+mj-ea"/>
              </a:rPr>
              <a:t>2. </a:t>
            </a:r>
            <a:r>
              <a:rPr lang="ko-KR" altLang="en-US" sz="3200" dirty="0">
                <a:latin typeface="+mj-ea"/>
                <a:ea typeface="+mj-ea"/>
              </a:rPr>
              <a:t>서포트 벡터 머신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7DE0ABC-C782-47DD-8974-A402A3EA8C1B}"/>
              </a:ext>
            </a:extLst>
          </p:cNvPr>
          <p:cNvSpPr txBox="1"/>
          <p:nvPr/>
        </p:nvSpPr>
        <p:spPr>
          <a:xfrm>
            <a:off x="492380" y="1543999"/>
            <a:ext cx="9430787" cy="7954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서포트 벡터 머신</a:t>
            </a:r>
            <a:r>
              <a:rPr lang="en-US" altLang="ko-KR" sz="1600" baseline="30000" dirty="0">
                <a:latin typeface="+mn-ea"/>
              </a:rPr>
              <a:t>SVM</a:t>
            </a:r>
            <a:r>
              <a:rPr lang="ko-KR" altLang="en-US" sz="1600" dirty="0">
                <a:latin typeface="+mn-ea"/>
              </a:rPr>
              <a:t>은 </a:t>
            </a:r>
            <a:r>
              <a:rPr lang="ko-KR" altLang="en-US" sz="1600" dirty="0">
                <a:solidFill>
                  <a:schemeClr val="accent4">
                    <a:lumMod val="75000"/>
                  </a:schemeClr>
                </a:solidFill>
                <a:latin typeface="+mn-ea"/>
              </a:rPr>
              <a:t>주어진 데이터를 분류 하는데 사용</a:t>
            </a:r>
            <a:endParaRPr lang="en-US" altLang="ko-KR" sz="1600" dirty="0">
              <a:solidFill>
                <a:schemeClr val="accent4">
                  <a:lumMod val="75000"/>
                </a:schemeClr>
              </a:solidFill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§"/>
            </a:pPr>
            <a:r>
              <a:rPr lang="ko-KR" altLang="en-US" sz="1600" dirty="0">
                <a:latin typeface="+mn-ea"/>
              </a:rPr>
              <a:t>분류되지 않은 새로운 데이터를 </a:t>
            </a:r>
            <a:r>
              <a:rPr lang="ko-KR" altLang="en-US" sz="1600" dirty="0">
                <a:highlight>
                  <a:srgbClr val="FFFF00"/>
                </a:highlight>
                <a:latin typeface="+mn-ea"/>
              </a:rPr>
              <a:t>결정경계</a:t>
            </a:r>
            <a:r>
              <a:rPr lang="en-US" altLang="ko-KR" sz="1600" dirty="0">
                <a:latin typeface="+mn-ea"/>
              </a:rPr>
              <a:t>(</a:t>
            </a:r>
            <a:r>
              <a:rPr lang="ko-KR" altLang="en-US" sz="1600" dirty="0">
                <a:latin typeface="+mn-ea"/>
              </a:rPr>
              <a:t>기준선</a:t>
            </a:r>
            <a:r>
              <a:rPr lang="en-US" altLang="ko-KR" sz="1600" dirty="0">
                <a:latin typeface="+mn-ea"/>
              </a:rPr>
              <a:t>)</a:t>
            </a:r>
            <a:r>
              <a:rPr lang="ko-KR" altLang="en-US" sz="1600" dirty="0">
                <a:latin typeface="+mn-ea"/>
              </a:rPr>
              <a:t>를 기준으로 경계의 어느 쪽에 속하는지 분류 하는 모델</a:t>
            </a:r>
            <a:endParaRPr lang="en-US" altLang="ko-KR" sz="1600" dirty="0">
              <a:latin typeface="+mn-ea"/>
            </a:endParaRPr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DD7D4FDD-EAC9-FA96-307B-B65A5BB6FC1F}"/>
              </a:ext>
            </a:extLst>
          </p:cNvPr>
          <p:cNvGrpSpPr/>
          <p:nvPr/>
        </p:nvGrpSpPr>
        <p:grpSpPr>
          <a:xfrm>
            <a:off x="648852" y="3158972"/>
            <a:ext cx="2974147" cy="2678627"/>
            <a:chOff x="658048" y="2918129"/>
            <a:chExt cx="2974147" cy="2678627"/>
          </a:xfrm>
        </p:grpSpPr>
        <p:cxnSp>
          <p:nvCxnSpPr>
            <p:cNvPr id="5" name="직선 화살표 연결선 4">
              <a:extLst>
                <a:ext uri="{FF2B5EF4-FFF2-40B4-BE49-F238E27FC236}">
                  <a16:creationId xmlns:a16="http://schemas.microsoft.com/office/drawing/2014/main" id="{BCCD2462-D2AD-9AB9-ECA0-9323E8074648}"/>
                </a:ext>
              </a:extLst>
            </p:cNvPr>
            <p:cNvCxnSpPr/>
            <p:nvPr/>
          </p:nvCxnSpPr>
          <p:spPr>
            <a:xfrm flipV="1">
              <a:off x="1065475" y="2918129"/>
              <a:ext cx="0" cy="21389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1DE9918F-F1C9-71BE-7EDB-357E1C867452}"/>
                </a:ext>
              </a:extLst>
            </p:cNvPr>
            <p:cNvCxnSpPr>
              <a:cxnSpLocks/>
            </p:cNvCxnSpPr>
            <p:nvPr/>
          </p:nvCxnSpPr>
          <p:spPr>
            <a:xfrm>
              <a:off x="1065475" y="5057030"/>
              <a:ext cx="22820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3" name="직선 연결선 12">
              <a:extLst>
                <a:ext uri="{FF2B5EF4-FFF2-40B4-BE49-F238E27FC236}">
                  <a16:creationId xmlns:a16="http://schemas.microsoft.com/office/drawing/2014/main" id="{07D402B2-2639-326A-5F89-BEFD2879DB79}"/>
                </a:ext>
              </a:extLst>
            </p:cNvPr>
            <p:cNvCxnSpPr>
              <a:cxnSpLocks/>
            </p:cNvCxnSpPr>
            <p:nvPr/>
          </p:nvCxnSpPr>
          <p:spPr>
            <a:xfrm>
              <a:off x="658048" y="3259735"/>
              <a:ext cx="2465326" cy="2337021"/>
            </a:xfrm>
            <a:prstGeom prst="line">
              <a:avLst/>
            </a:prstGeom>
            <a:ln w="28575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CC75F2EB-4942-C4D5-A801-C63B813AF648}"/>
                </a:ext>
              </a:extLst>
            </p:cNvPr>
            <p:cNvSpPr/>
            <p:nvPr/>
          </p:nvSpPr>
          <p:spPr>
            <a:xfrm>
              <a:off x="1336655" y="4126779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85A42283-BAAE-EF99-81E5-AADF4E8252C1}"/>
                </a:ext>
              </a:extLst>
            </p:cNvPr>
            <p:cNvSpPr/>
            <p:nvPr/>
          </p:nvSpPr>
          <p:spPr>
            <a:xfrm>
              <a:off x="1863425" y="4541425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37CC80B3-6506-A4D4-8CD9-2CF9C3E33812}"/>
                </a:ext>
              </a:extLst>
            </p:cNvPr>
            <p:cNvSpPr/>
            <p:nvPr/>
          </p:nvSpPr>
          <p:spPr>
            <a:xfrm>
              <a:off x="1268192" y="4403710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F7AA3FB6-FC14-AD89-B2F0-2C1BDA063DF5}"/>
                </a:ext>
              </a:extLst>
            </p:cNvPr>
            <p:cNvSpPr/>
            <p:nvPr/>
          </p:nvSpPr>
          <p:spPr>
            <a:xfrm>
              <a:off x="1480655" y="4586370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862BBB88-6483-9257-759D-FF50BE2FD822}"/>
                </a:ext>
              </a:extLst>
            </p:cNvPr>
            <p:cNvSpPr/>
            <p:nvPr/>
          </p:nvSpPr>
          <p:spPr>
            <a:xfrm>
              <a:off x="1920561" y="4872763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A73907B7-F979-C133-46C6-43955A2969C1}"/>
                </a:ext>
              </a:extLst>
            </p:cNvPr>
            <p:cNvSpPr/>
            <p:nvPr/>
          </p:nvSpPr>
          <p:spPr>
            <a:xfrm>
              <a:off x="1917024" y="3339351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54F9E6F3-8645-1FAE-53B8-116046B14237}"/>
                </a:ext>
              </a:extLst>
            </p:cNvPr>
            <p:cNvSpPr/>
            <p:nvPr/>
          </p:nvSpPr>
          <p:spPr>
            <a:xfrm>
              <a:off x="2206487" y="3554251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9760C506-F78A-AFC8-8E98-73D2DC7A8FBB}"/>
                </a:ext>
              </a:extLst>
            </p:cNvPr>
            <p:cNvSpPr/>
            <p:nvPr/>
          </p:nvSpPr>
          <p:spPr>
            <a:xfrm>
              <a:off x="2350487" y="3406427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8DA6B78D-278A-3C0F-D505-311343DDA24D}"/>
                </a:ext>
              </a:extLst>
            </p:cNvPr>
            <p:cNvSpPr/>
            <p:nvPr/>
          </p:nvSpPr>
          <p:spPr>
            <a:xfrm>
              <a:off x="2909279" y="3195351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2164CEC6-2BB9-1032-8AA6-580D0398BBE4}"/>
                </a:ext>
              </a:extLst>
            </p:cNvPr>
            <p:cNvSpPr/>
            <p:nvPr/>
          </p:nvSpPr>
          <p:spPr>
            <a:xfrm>
              <a:off x="2845690" y="3947385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5E926793-9AE9-F0E4-51B9-889BA668B96B}"/>
                </a:ext>
              </a:extLst>
            </p:cNvPr>
            <p:cNvSpPr txBox="1"/>
            <p:nvPr/>
          </p:nvSpPr>
          <p:spPr>
            <a:xfrm>
              <a:off x="2541762" y="3411351"/>
              <a:ext cx="1090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클래스</a:t>
              </a:r>
              <a:r>
                <a:rPr lang="en-US" altLang="ko-KR" dirty="0"/>
                <a:t>B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853C7DF-49EB-DC9E-9B6A-50D549FF2C06}"/>
                </a:ext>
              </a:extLst>
            </p:cNvPr>
            <p:cNvSpPr txBox="1"/>
            <p:nvPr/>
          </p:nvSpPr>
          <p:spPr>
            <a:xfrm>
              <a:off x="1007438" y="4689453"/>
              <a:ext cx="1090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클래스</a:t>
              </a:r>
              <a:r>
                <a:rPr lang="en-US" altLang="ko-KR" dirty="0"/>
                <a:t>A</a:t>
              </a: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15233D41-B52E-C996-E337-C03B7E7CC055}"/>
              </a:ext>
            </a:extLst>
          </p:cNvPr>
          <p:cNvGrpSpPr/>
          <p:nvPr/>
        </p:nvGrpSpPr>
        <p:grpSpPr>
          <a:xfrm>
            <a:off x="3641538" y="3164797"/>
            <a:ext cx="2766987" cy="2431289"/>
            <a:chOff x="865208" y="2918129"/>
            <a:chExt cx="2766987" cy="2431289"/>
          </a:xfrm>
        </p:grpSpPr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D36C9213-0FDE-B1D5-F34F-0F5FCFDBC865}"/>
                </a:ext>
              </a:extLst>
            </p:cNvPr>
            <p:cNvCxnSpPr/>
            <p:nvPr/>
          </p:nvCxnSpPr>
          <p:spPr>
            <a:xfrm flipV="1">
              <a:off x="1065475" y="2918129"/>
              <a:ext cx="0" cy="21389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484766AD-16BC-86E1-FC05-DDD3DC0EB7FC}"/>
                </a:ext>
              </a:extLst>
            </p:cNvPr>
            <p:cNvCxnSpPr>
              <a:cxnSpLocks/>
            </p:cNvCxnSpPr>
            <p:nvPr/>
          </p:nvCxnSpPr>
          <p:spPr>
            <a:xfrm>
              <a:off x="1065475" y="5057030"/>
              <a:ext cx="22820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직선 연결선 38">
              <a:extLst>
                <a:ext uri="{FF2B5EF4-FFF2-40B4-BE49-F238E27FC236}">
                  <a16:creationId xmlns:a16="http://schemas.microsoft.com/office/drawing/2014/main" id="{26CD25C8-199F-9B86-BCFF-E754C6077B8D}"/>
                </a:ext>
              </a:extLst>
            </p:cNvPr>
            <p:cNvCxnSpPr>
              <a:cxnSpLocks/>
            </p:cNvCxnSpPr>
            <p:nvPr/>
          </p:nvCxnSpPr>
          <p:spPr>
            <a:xfrm>
              <a:off x="865208" y="3012397"/>
              <a:ext cx="2465326" cy="2337021"/>
            </a:xfrm>
            <a:prstGeom prst="line">
              <a:avLst/>
            </a:prstGeom>
            <a:ln w="28575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96380C21-5ECE-3D95-DD53-E06BDAA744BA}"/>
                </a:ext>
              </a:extLst>
            </p:cNvPr>
            <p:cNvSpPr/>
            <p:nvPr/>
          </p:nvSpPr>
          <p:spPr>
            <a:xfrm>
              <a:off x="1336655" y="4126779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E1101760-BDDE-5AC5-367E-4EBAE3D74063}"/>
                </a:ext>
              </a:extLst>
            </p:cNvPr>
            <p:cNvSpPr/>
            <p:nvPr/>
          </p:nvSpPr>
          <p:spPr>
            <a:xfrm>
              <a:off x="1863425" y="4541425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15B5733-67D3-6B35-4479-034E1BFFB76F}"/>
                </a:ext>
              </a:extLst>
            </p:cNvPr>
            <p:cNvSpPr/>
            <p:nvPr/>
          </p:nvSpPr>
          <p:spPr>
            <a:xfrm>
              <a:off x="1268192" y="4403710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4F8252F0-A7D8-D0F3-3DA3-C02F2FE1140A}"/>
                </a:ext>
              </a:extLst>
            </p:cNvPr>
            <p:cNvSpPr/>
            <p:nvPr/>
          </p:nvSpPr>
          <p:spPr>
            <a:xfrm>
              <a:off x="1480655" y="4586370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2B67B11E-7812-7310-6168-26F1638BC2A4}"/>
                </a:ext>
              </a:extLst>
            </p:cNvPr>
            <p:cNvSpPr/>
            <p:nvPr/>
          </p:nvSpPr>
          <p:spPr>
            <a:xfrm>
              <a:off x="1920561" y="4872763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89AD0D95-DF5F-297C-0E86-477CC31C06F0}"/>
                </a:ext>
              </a:extLst>
            </p:cNvPr>
            <p:cNvSpPr/>
            <p:nvPr/>
          </p:nvSpPr>
          <p:spPr>
            <a:xfrm>
              <a:off x="1917024" y="3339351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F1D26F56-06B0-F163-245B-78583CC5E5D4}"/>
                </a:ext>
              </a:extLst>
            </p:cNvPr>
            <p:cNvSpPr/>
            <p:nvPr/>
          </p:nvSpPr>
          <p:spPr>
            <a:xfrm>
              <a:off x="2206487" y="3554251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F6B96AA2-FF33-5464-AE18-652A54DF2A12}"/>
                </a:ext>
              </a:extLst>
            </p:cNvPr>
            <p:cNvSpPr/>
            <p:nvPr/>
          </p:nvSpPr>
          <p:spPr>
            <a:xfrm>
              <a:off x="2350487" y="3406427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1B652CA-3D7C-986F-A4BC-17AEDD763881}"/>
                </a:ext>
              </a:extLst>
            </p:cNvPr>
            <p:cNvSpPr/>
            <p:nvPr/>
          </p:nvSpPr>
          <p:spPr>
            <a:xfrm>
              <a:off x="2909279" y="3195351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376B5778-7FAB-6D59-DCB8-69EE5079A61A}"/>
                </a:ext>
              </a:extLst>
            </p:cNvPr>
            <p:cNvSpPr/>
            <p:nvPr/>
          </p:nvSpPr>
          <p:spPr>
            <a:xfrm>
              <a:off x="2845690" y="3947385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6F024000-A114-5D1D-9BBA-E8D4E3B404BE}"/>
                </a:ext>
              </a:extLst>
            </p:cNvPr>
            <p:cNvSpPr txBox="1"/>
            <p:nvPr/>
          </p:nvSpPr>
          <p:spPr>
            <a:xfrm>
              <a:off x="2541762" y="3411351"/>
              <a:ext cx="1090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클래스</a:t>
              </a:r>
              <a:r>
                <a:rPr lang="en-US" altLang="ko-KR" dirty="0"/>
                <a:t>B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336C2EFA-9771-27EB-73C8-6D1A96B677D1}"/>
                </a:ext>
              </a:extLst>
            </p:cNvPr>
            <p:cNvSpPr txBox="1"/>
            <p:nvPr/>
          </p:nvSpPr>
          <p:spPr>
            <a:xfrm>
              <a:off x="1007438" y="4689453"/>
              <a:ext cx="1090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클래스</a:t>
              </a:r>
              <a:r>
                <a:rPr lang="en-US" altLang="ko-KR" dirty="0"/>
                <a:t>A</a:t>
              </a:r>
            </a:p>
          </p:txBody>
        </p:sp>
      </p:grpSp>
      <p:grpSp>
        <p:nvGrpSpPr>
          <p:cNvPr id="52" name="그룹 51">
            <a:extLst>
              <a:ext uri="{FF2B5EF4-FFF2-40B4-BE49-F238E27FC236}">
                <a16:creationId xmlns:a16="http://schemas.microsoft.com/office/drawing/2014/main" id="{E7B6ED02-4F67-441D-A936-F3AEA1CD561E}"/>
              </a:ext>
            </a:extLst>
          </p:cNvPr>
          <p:cNvGrpSpPr/>
          <p:nvPr/>
        </p:nvGrpSpPr>
        <p:grpSpPr>
          <a:xfrm>
            <a:off x="6576448" y="2992220"/>
            <a:ext cx="2624757" cy="2337021"/>
            <a:chOff x="1007438" y="2736137"/>
            <a:chExt cx="2624757" cy="2337021"/>
          </a:xfrm>
        </p:grpSpPr>
        <p:cxnSp>
          <p:nvCxnSpPr>
            <p:cNvPr id="53" name="직선 화살표 연결선 52">
              <a:extLst>
                <a:ext uri="{FF2B5EF4-FFF2-40B4-BE49-F238E27FC236}">
                  <a16:creationId xmlns:a16="http://schemas.microsoft.com/office/drawing/2014/main" id="{9969705D-08B1-5E06-66AC-F80CCAD31CF7}"/>
                </a:ext>
              </a:extLst>
            </p:cNvPr>
            <p:cNvCxnSpPr/>
            <p:nvPr/>
          </p:nvCxnSpPr>
          <p:spPr>
            <a:xfrm flipV="1">
              <a:off x="1065475" y="2918129"/>
              <a:ext cx="0" cy="213890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4" name="직선 화살표 연결선 53">
              <a:extLst>
                <a:ext uri="{FF2B5EF4-FFF2-40B4-BE49-F238E27FC236}">
                  <a16:creationId xmlns:a16="http://schemas.microsoft.com/office/drawing/2014/main" id="{EE7EB352-CD9D-ED88-7E0C-48E6E2EED6C2}"/>
                </a:ext>
              </a:extLst>
            </p:cNvPr>
            <p:cNvCxnSpPr>
              <a:cxnSpLocks/>
            </p:cNvCxnSpPr>
            <p:nvPr/>
          </p:nvCxnSpPr>
          <p:spPr>
            <a:xfrm>
              <a:off x="1065475" y="5057030"/>
              <a:ext cx="228202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5" name="직선 연결선 54">
              <a:extLst>
                <a:ext uri="{FF2B5EF4-FFF2-40B4-BE49-F238E27FC236}">
                  <a16:creationId xmlns:a16="http://schemas.microsoft.com/office/drawing/2014/main" id="{16317751-65AC-08A6-31FD-24AAACABE664}"/>
                </a:ext>
              </a:extLst>
            </p:cNvPr>
            <p:cNvCxnSpPr>
              <a:cxnSpLocks/>
            </p:cNvCxnSpPr>
            <p:nvPr/>
          </p:nvCxnSpPr>
          <p:spPr>
            <a:xfrm>
              <a:off x="1134703" y="2736137"/>
              <a:ext cx="2465326" cy="2337021"/>
            </a:xfrm>
            <a:prstGeom prst="line">
              <a:avLst/>
            </a:prstGeom>
            <a:ln w="28575"/>
          </p:spPr>
          <p:style>
            <a:lnRef idx="1">
              <a:schemeClr val="accent6"/>
            </a:lnRef>
            <a:fillRef idx="0">
              <a:schemeClr val="accent6"/>
            </a:fillRef>
            <a:effectRef idx="0">
              <a:schemeClr val="accent6"/>
            </a:effectRef>
            <a:fontRef idx="minor">
              <a:schemeClr val="tx1"/>
            </a:fontRef>
          </p:style>
        </p:cxn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586F24B-0512-AE31-8717-BB2D83B09ACA}"/>
                </a:ext>
              </a:extLst>
            </p:cNvPr>
            <p:cNvSpPr/>
            <p:nvPr/>
          </p:nvSpPr>
          <p:spPr>
            <a:xfrm>
              <a:off x="1336655" y="4126779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DA5A8F26-1823-273C-E97E-126D165633F8}"/>
                </a:ext>
              </a:extLst>
            </p:cNvPr>
            <p:cNvSpPr/>
            <p:nvPr/>
          </p:nvSpPr>
          <p:spPr>
            <a:xfrm>
              <a:off x="1863425" y="4541425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C9E6303-E767-D159-CF60-18A1FF6A3075}"/>
                </a:ext>
              </a:extLst>
            </p:cNvPr>
            <p:cNvSpPr/>
            <p:nvPr/>
          </p:nvSpPr>
          <p:spPr>
            <a:xfrm>
              <a:off x="1268192" y="4403710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51D3BBF-F5BE-AA63-9B89-33FF77EBF7FB}"/>
                </a:ext>
              </a:extLst>
            </p:cNvPr>
            <p:cNvSpPr/>
            <p:nvPr/>
          </p:nvSpPr>
          <p:spPr>
            <a:xfrm>
              <a:off x="1480655" y="4586370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0E269809-9EFF-22EE-F6E0-A5F85577BFCA}"/>
                </a:ext>
              </a:extLst>
            </p:cNvPr>
            <p:cNvSpPr/>
            <p:nvPr/>
          </p:nvSpPr>
          <p:spPr>
            <a:xfrm>
              <a:off x="1920561" y="4872763"/>
              <a:ext cx="144000" cy="144000"/>
            </a:xfrm>
            <a:prstGeom prst="ellipse">
              <a:avLst/>
            </a:prstGeom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F83D249D-2A44-F682-2EAC-7B293DEEEF6D}"/>
                </a:ext>
              </a:extLst>
            </p:cNvPr>
            <p:cNvSpPr/>
            <p:nvPr/>
          </p:nvSpPr>
          <p:spPr>
            <a:xfrm>
              <a:off x="1917024" y="3339351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2171FE6C-1ED3-7ECF-E324-A4C8EFBE299B}"/>
                </a:ext>
              </a:extLst>
            </p:cNvPr>
            <p:cNvSpPr/>
            <p:nvPr/>
          </p:nvSpPr>
          <p:spPr>
            <a:xfrm>
              <a:off x="2206487" y="3554251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ED0FCB3-48BA-F83A-34EC-3A749ABB7FD2}"/>
                </a:ext>
              </a:extLst>
            </p:cNvPr>
            <p:cNvSpPr/>
            <p:nvPr/>
          </p:nvSpPr>
          <p:spPr>
            <a:xfrm>
              <a:off x="2350487" y="3406427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BA67FC57-DED6-6D36-672C-4D19C6A3DB07}"/>
                </a:ext>
              </a:extLst>
            </p:cNvPr>
            <p:cNvSpPr/>
            <p:nvPr/>
          </p:nvSpPr>
          <p:spPr>
            <a:xfrm>
              <a:off x="2909279" y="3195351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B7AC0753-0923-15DB-B0DE-A1AE89F7F5F8}"/>
                </a:ext>
              </a:extLst>
            </p:cNvPr>
            <p:cNvSpPr/>
            <p:nvPr/>
          </p:nvSpPr>
          <p:spPr>
            <a:xfrm>
              <a:off x="2845690" y="3947385"/>
              <a:ext cx="144000" cy="144000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8BFE1241-86E6-F05B-F0AB-222DCD90B500}"/>
                </a:ext>
              </a:extLst>
            </p:cNvPr>
            <p:cNvSpPr txBox="1"/>
            <p:nvPr/>
          </p:nvSpPr>
          <p:spPr>
            <a:xfrm>
              <a:off x="2541762" y="3411351"/>
              <a:ext cx="1090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클래스</a:t>
              </a:r>
              <a:r>
                <a:rPr lang="en-US" altLang="ko-KR" dirty="0"/>
                <a:t>B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AC1E02F0-5499-3A55-EA8F-7B0058126079}"/>
                </a:ext>
              </a:extLst>
            </p:cNvPr>
            <p:cNvSpPr txBox="1"/>
            <p:nvPr/>
          </p:nvSpPr>
          <p:spPr>
            <a:xfrm>
              <a:off x="1007438" y="4689453"/>
              <a:ext cx="109043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dirty="0"/>
                <a:t>클래스</a:t>
              </a:r>
              <a:r>
                <a:rPr lang="en-US" altLang="ko-KR" dirty="0"/>
                <a:t>A</a:t>
              </a:r>
            </a:p>
          </p:txBody>
        </p:sp>
      </p:grp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68F8003-3431-02D7-CCA2-0AD4C3718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85FB9D8-AD8A-433C-85A4-344A7D45903D}" type="slidenum">
              <a:rPr lang="ko-KR" altLang="en-US" smtClean="0"/>
              <a:pPr/>
              <a:t>9</a:t>
            </a:fld>
            <a:r>
              <a:rPr lang="ko-KR" altLang="en-US"/>
              <a:t> </a:t>
            </a:r>
            <a:r>
              <a:rPr lang="en-US" altLang="ko-KR"/>
              <a:t>/ 35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71658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나눔스퀘어 D2Coding">
      <a:majorFont>
        <a:latin typeface="D2Coding"/>
        <a:ea typeface="나눔스퀘어 네오 Bold"/>
        <a:cs typeface=""/>
      </a:majorFont>
      <a:minorFont>
        <a:latin typeface="D2Coding"/>
        <a:ea typeface="나눔스퀘어 네오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AE5DF087336F10458E2E57BDE3BD6C2F" ma:contentTypeVersion="3" ma:contentTypeDescription="새 문서를 만듭니다." ma:contentTypeScope="" ma:versionID="28cbcafdac3f30e70652610c9925a7d7">
  <xsd:schema xmlns:xsd="http://www.w3.org/2001/XMLSchema" xmlns:xs="http://www.w3.org/2001/XMLSchema" xmlns:p="http://schemas.microsoft.com/office/2006/metadata/properties" xmlns:ns3="6df4c73b-aa3d-45f2-a515-8798c4d7911e" targetNamespace="http://schemas.microsoft.com/office/2006/metadata/properties" ma:root="true" ma:fieldsID="729b06611442ccf9beff0dbaeb165c35" ns3:_="">
    <xsd:import namespace="6df4c73b-aa3d-45f2-a515-8798c4d7911e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f4c73b-aa3d-45f2-a515-8798c4d7911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90C4B6C-74BB-4FAB-999E-A281E87C1E7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2924DFC-B5DA-4401-A995-92F987D7B35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6df4c73b-aa3d-45f2-a515-8798c4d7911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BC15374-D4B7-4C80-B5FD-E2ACE0F80983}">
  <ds:schemaRefs>
    <ds:schemaRef ds:uri="http://purl.org/dc/elements/1.1/"/>
    <ds:schemaRef ds:uri="http://purl.org/dc/terms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6df4c73b-aa3d-45f2-a515-8798c4d7911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9050</TotalTime>
  <Words>1555</Words>
  <Application>Microsoft Office PowerPoint</Application>
  <PresentationFormat>와이드스크린</PresentationFormat>
  <Paragraphs>209</Paragraphs>
  <Slides>35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35</vt:i4>
      </vt:variant>
    </vt:vector>
  </HeadingPairs>
  <TitlesOfParts>
    <vt:vector size="41" baseType="lpstr">
      <vt:lpstr>Wingdings</vt:lpstr>
      <vt:lpstr>나눔스퀘어 네오 Regular</vt:lpstr>
      <vt:lpstr>D2Coding</vt:lpstr>
      <vt:lpstr>Arial</vt:lpstr>
      <vt:lpstr>나눔스퀘어 네오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</dc:title>
  <dc:creator>이 민규</dc:creator>
  <cp:lastModifiedBy>이훈제</cp:lastModifiedBy>
  <cp:revision>183</cp:revision>
  <dcterms:created xsi:type="dcterms:W3CDTF">2022-03-07T11:10:45Z</dcterms:created>
  <dcterms:modified xsi:type="dcterms:W3CDTF">2023-11-22T05:39:38Z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0x010100AE5DF087336F10458E2E57BDE3BD6C2F</vt:lpwstr>
  </property>
</Properties>
</file>

<file path=docProps/thumbnail.jpeg>
</file>